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67" r:id="rId3"/>
    <p:sldId id="259" r:id="rId4"/>
    <p:sldId id="293" r:id="rId5"/>
    <p:sldId id="294" r:id="rId6"/>
    <p:sldId id="295" r:id="rId7"/>
    <p:sldId id="317" r:id="rId8"/>
    <p:sldId id="297" r:id="rId9"/>
    <p:sldId id="260" r:id="rId10"/>
    <p:sldId id="287" r:id="rId11"/>
    <p:sldId id="301" r:id="rId12"/>
    <p:sldId id="302" r:id="rId13"/>
    <p:sldId id="303" r:id="rId14"/>
    <p:sldId id="314" r:id="rId15"/>
    <p:sldId id="298" r:id="rId16"/>
    <p:sldId id="304" r:id="rId17"/>
    <p:sldId id="305" r:id="rId18"/>
    <p:sldId id="306" r:id="rId19"/>
    <p:sldId id="307" r:id="rId20"/>
    <p:sldId id="315" r:id="rId21"/>
    <p:sldId id="299" r:id="rId22"/>
    <p:sldId id="316"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courneau Chloe" initials="DC"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0FF"/>
    <a:srgbClr val="4EFF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133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CAEB14-1CE2-4B85-91BC-4AC81BCB9AC0}" type="datetimeFigureOut">
              <a:rPr lang="fr-FR" smtClean="0"/>
              <a:t>06/10/2021</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2E8525-CD53-46C6-9F07-59688A7095A5}" type="slidenum">
              <a:rPr lang="fr-FR" smtClean="0"/>
              <a:t>‹N°›</a:t>
            </a:fld>
            <a:endParaRPr lang="fr-FR"/>
          </a:p>
        </p:txBody>
      </p:sp>
    </p:spTree>
    <p:extLst>
      <p:ext uri="{BB962C8B-B14F-4D97-AF65-F5344CB8AC3E}">
        <p14:creationId xmlns:p14="http://schemas.microsoft.com/office/powerpoint/2010/main" val="11344170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00DD5-8453-4A0E-A4BE-FB5004FEBA61}" type="datetimeFigureOut">
              <a:rPr lang="fr-FR" smtClean="0"/>
              <a:t>06/10/2021</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06EBC-6C96-424C-B2BD-34E7C43EA710}" type="slidenum">
              <a:rPr lang="fr-FR" smtClean="0"/>
              <a:t>‹N°›</a:t>
            </a:fld>
            <a:endParaRPr lang="fr-FR"/>
          </a:p>
        </p:txBody>
      </p:sp>
    </p:spTree>
    <p:extLst>
      <p:ext uri="{BB962C8B-B14F-4D97-AF65-F5344CB8AC3E}">
        <p14:creationId xmlns:p14="http://schemas.microsoft.com/office/powerpoint/2010/main" val="14363132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1EF68777-88ED-4ACE-B411-7924B084EE2D}" type="datetime1">
              <a:rPr lang="fr-FR" smtClean="0"/>
              <a:t>06/10/2021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lvl1pPr>
              <a:defRPr>
                <a:solidFill>
                  <a:srgbClr val="4EFFB0"/>
                </a:solidFill>
              </a:defRPr>
            </a:lvl1pPr>
          </a:lstStyle>
          <a:p>
            <a:fld id="{7DC09696-8782-4BAD-8097-EF151A794B23}" type="slidenum">
              <a:rPr lang="fr-FR" smtClean="0"/>
              <a:pPr/>
              <a:t>‹N°›</a:t>
            </a:fld>
            <a:endParaRPr lang="fr-FR" dirty="0"/>
          </a:p>
        </p:txBody>
      </p:sp>
    </p:spTree>
    <p:extLst>
      <p:ext uri="{BB962C8B-B14F-4D97-AF65-F5344CB8AC3E}">
        <p14:creationId xmlns:p14="http://schemas.microsoft.com/office/powerpoint/2010/main" val="30652175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2982" y="1216024"/>
            <a:ext cx="6677841" cy="4879975"/>
          </a:xfrm>
        </p:spPr>
        <p:txBody>
          <a:bodyPr/>
          <a:lstStyle>
            <a:lvl1pPr>
              <a:defRPr>
                <a:solidFill>
                  <a:srgbClr val="1B50FF"/>
                </a:solidFill>
              </a:defRPr>
            </a:lvl1pPr>
            <a:lvl2pPr>
              <a:defRPr>
                <a:solidFill>
                  <a:srgbClr val="1B50FF"/>
                </a:solidFill>
              </a:defRPr>
            </a:lvl2pPr>
            <a:lvl3pPr>
              <a:defRPr>
                <a:solidFill>
                  <a:srgbClr val="1B50FF"/>
                </a:solidFill>
              </a:defRPr>
            </a:lvl3pPr>
            <a:lvl4pPr>
              <a:defRPr>
                <a:solidFill>
                  <a:srgbClr val="1B50FF"/>
                </a:solidFill>
              </a:defRPr>
            </a:lvl4pPr>
            <a:lvl5pPr>
              <a:defRPr>
                <a:solidFill>
                  <a:srgbClr val="1B50FF"/>
                </a:solidFill>
              </a:defRPr>
            </a:lvl5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5" name="Footer Placeholder 4"/>
          <p:cNvSpPr>
            <a:spLocks noGrp="1"/>
          </p:cNvSpPr>
          <p:nvPr>
            <p:ph type="ftr" sz="quarter" idx="11"/>
          </p:nvPr>
        </p:nvSpPr>
        <p:spPr>
          <a:xfrm>
            <a:off x="2082982" y="6356351"/>
            <a:ext cx="5388972" cy="365125"/>
          </a:xfrm>
        </p:spPr>
        <p:txBody>
          <a:bodyPr/>
          <a:lstStyle/>
          <a:p>
            <a:endParaRPr lang="fr-FR"/>
          </a:p>
        </p:txBody>
      </p:sp>
      <p:sp>
        <p:nvSpPr>
          <p:cNvPr id="6" name="Slide Number Placeholder 5"/>
          <p:cNvSpPr>
            <a:spLocks noGrp="1"/>
          </p:cNvSpPr>
          <p:nvPr>
            <p:ph type="sldNum" sz="quarter" idx="12"/>
          </p:nvPr>
        </p:nvSpPr>
        <p:spPr>
          <a:xfrm>
            <a:off x="7628708" y="6356351"/>
            <a:ext cx="1132115" cy="365125"/>
          </a:xfrm>
        </p:spPr>
        <p:txBody>
          <a:bodyPr/>
          <a:lstStyle>
            <a:lvl1pPr>
              <a:defRPr>
                <a:solidFill>
                  <a:srgbClr val="4EFFB0"/>
                </a:solidFill>
              </a:defRPr>
            </a:lvl1pPr>
          </a:lstStyle>
          <a:p>
            <a:fld id="{7DC09696-8782-4BAD-8097-EF151A794B23}" type="slidenum">
              <a:rPr lang="fr-FR" smtClean="0"/>
              <a:pPr/>
              <a:t>‹N°›</a:t>
            </a:fld>
            <a:endParaRPr lang="fr-FR" dirty="0"/>
          </a:p>
        </p:txBody>
      </p:sp>
    </p:spTree>
    <p:extLst>
      <p:ext uri="{BB962C8B-B14F-4D97-AF65-F5344CB8AC3E}">
        <p14:creationId xmlns:p14="http://schemas.microsoft.com/office/powerpoint/2010/main" val="40066236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22065-B9A1-4600-84D9-DA675B01D1BF}" type="datetime1">
              <a:rPr lang="fr-FR" smtClean="0"/>
              <a:t>06/10/2021</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09696-8782-4BAD-8097-EF151A794B23}" type="slidenum">
              <a:rPr lang="fr-FR" smtClean="0"/>
              <a:t>‹N°›</a:t>
            </a:fld>
            <a:endParaRPr lang="fr-FR"/>
          </a:p>
        </p:txBody>
      </p:sp>
      <p:pic>
        <p:nvPicPr>
          <p:cNvPr id="8" name="COV-PPT-ESP-07.png" descr="COV-PPT-ESP-07.png"/>
          <p:cNvPicPr>
            <a:picLocks noChangeAspect="1"/>
          </p:cNvPicPr>
          <p:nvPr userDrawn="1"/>
        </p:nvPicPr>
        <p:blipFill>
          <a:blip r:embed="rId4">
            <a:extLst/>
          </a:blip>
          <a:stretch>
            <a:fillRect/>
          </a:stretch>
        </p:blipFill>
        <p:spPr>
          <a:xfrm>
            <a:off x="0" y="0"/>
            <a:ext cx="9144000" cy="6854957"/>
          </a:xfrm>
          <a:prstGeom prst="rect">
            <a:avLst/>
          </a:prstGeom>
          <a:ln w="12700">
            <a:miter lim="400000"/>
          </a:ln>
        </p:spPr>
      </p:pic>
    </p:spTree>
    <p:extLst>
      <p:ext uri="{BB962C8B-B14F-4D97-AF65-F5344CB8AC3E}">
        <p14:creationId xmlns:p14="http://schemas.microsoft.com/office/powerpoint/2010/main" val="140483440"/>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029095" y="2952205"/>
            <a:ext cx="6688183" cy="1200329"/>
          </a:xfrm>
          <a:prstGeom prst="rect">
            <a:avLst/>
          </a:prstGeom>
          <a:noFill/>
        </p:spPr>
        <p:txBody>
          <a:bodyPr wrap="square" rtlCol="0">
            <a:spAutoFit/>
          </a:bodyPr>
          <a:lstStyle/>
          <a:p>
            <a:pPr algn="ctr"/>
            <a:r>
              <a:rPr lang="fr-FR" sz="3600" b="1" dirty="0" smtClean="0">
                <a:solidFill>
                  <a:srgbClr val="4EFFB0"/>
                </a:solidFill>
                <a:latin typeface="Chivo" panose="00000500000000000000" pitchFamily="2" charset="0"/>
              </a:rPr>
              <a:t>2</a:t>
            </a:r>
            <a:r>
              <a:rPr lang="es-ES" sz="3600" b="1" dirty="0" smtClean="0">
                <a:solidFill>
                  <a:srgbClr val="4EFFB0"/>
                </a:solidFill>
                <a:latin typeface="Chivo" panose="00000500000000000000" pitchFamily="2" charset="0"/>
              </a:rPr>
              <a:t>. </a:t>
            </a:r>
            <a:r>
              <a:rPr lang="es-ES" sz="3600" b="1" dirty="0" smtClean="0">
                <a:solidFill>
                  <a:srgbClr val="1B50FF"/>
                </a:solidFill>
                <a:latin typeface="Chivo" panose="00000500000000000000" pitchFamily="2" charset="0"/>
              </a:rPr>
              <a:t>Principios básicos del empoderamiento</a:t>
            </a:r>
            <a:endParaRPr lang="es-ES" sz="3600" b="1" dirty="0">
              <a:solidFill>
                <a:srgbClr val="1B50FF"/>
              </a:solidFill>
              <a:latin typeface="Chivo" panose="00000500000000000000" pitchFamily="2" charset="0"/>
            </a:endParaRPr>
          </a:p>
        </p:txBody>
      </p:sp>
      <p:sp>
        <p:nvSpPr>
          <p:cNvPr id="5" name="Espace réservé du numéro de diapositive 4"/>
          <p:cNvSpPr>
            <a:spLocks noGrp="1"/>
          </p:cNvSpPr>
          <p:nvPr>
            <p:ph type="sldNum" sz="quarter" idx="12"/>
          </p:nvPr>
        </p:nvSpPr>
        <p:spPr/>
        <p:txBody>
          <a:bodyPr/>
          <a:lstStyle/>
          <a:p>
            <a:fld id="{7DC09696-8782-4BAD-8097-EF151A794B23}" type="slidenum">
              <a:rPr lang="fr-FR" smtClean="0">
                <a:solidFill>
                  <a:srgbClr val="4EFFB0"/>
                </a:solidFill>
              </a:rPr>
              <a:t>1</a:t>
            </a:fld>
            <a:endParaRPr lang="fr-FR" dirty="0">
              <a:solidFill>
                <a:srgbClr val="4EFFB0"/>
              </a:solidFill>
            </a:endParaRPr>
          </a:p>
        </p:txBody>
      </p:sp>
    </p:spTree>
    <p:extLst>
      <p:ext uri="{BB962C8B-B14F-4D97-AF65-F5344CB8AC3E}">
        <p14:creationId xmlns:p14="http://schemas.microsoft.com/office/powerpoint/2010/main" val="260914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DC09696-8782-4BAD-8097-EF151A794B23}" type="slidenum">
              <a:rPr lang="fr-FR" smtClean="0"/>
              <a:t>10</a:t>
            </a:fld>
            <a:endParaRPr lang="fr-FR"/>
          </a:p>
        </p:txBody>
      </p:sp>
      <p:sp>
        <p:nvSpPr>
          <p:cNvPr id="3" name="Rectangle 2"/>
          <p:cNvSpPr/>
          <p:nvPr/>
        </p:nvSpPr>
        <p:spPr>
          <a:xfrm>
            <a:off x="2014400" y="1213784"/>
            <a:ext cx="6858000" cy="4893647"/>
          </a:xfrm>
          <a:prstGeom prst="rect">
            <a:avLst/>
          </a:prstGeom>
        </p:spPr>
        <p:txBody>
          <a:bodyPr wrap="square">
            <a:spAutoFit/>
          </a:bodyPr>
          <a:lstStyle/>
          <a:p>
            <a:pPr algn="just"/>
            <a:r>
              <a:rPr lang="fr-BE" b="1" dirty="0" smtClean="0">
                <a:solidFill>
                  <a:srgbClr val="4EFFB0"/>
                </a:solidFill>
                <a:latin typeface="Chivo" panose="00000500000000000000" pitchFamily="2" charset="0"/>
              </a:rPr>
              <a:t>2</a:t>
            </a:r>
            <a:r>
              <a:rPr lang="fr-BE" b="1" dirty="0">
                <a:solidFill>
                  <a:srgbClr val="4EFFB0"/>
                </a:solidFill>
                <a:latin typeface="Chivo" panose="00000500000000000000" pitchFamily="2" charset="0"/>
              </a:rPr>
              <a:t>. </a:t>
            </a:r>
            <a:r>
              <a:rPr lang="es-ES" b="1" dirty="0" smtClean="0">
                <a:solidFill>
                  <a:srgbClr val="4EFFB0"/>
                </a:solidFill>
                <a:latin typeface="Chivo" panose="00000500000000000000" pitchFamily="2" charset="0"/>
              </a:rPr>
              <a:t>Dos </a:t>
            </a:r>
            <a:r>
              <a:rPr lang="es-ES" b="1" dirty="0">
                <a:solidFill>
                  <a:srgbClr val="4EFFB0"/>
                </a:solidFill>
                <a:latin typeface="Chivo" panose="00000500000000000000" pitchFamily="2" charset="0"/>
              </a:rPr>
              <a:t>criterios para situar la persona en el centro de la relación en un acompañamiento que favorece el empoderamiento</a:t>
            </a:r>
            <a:endParaRPr lang="fr-FR" b="1" dirty="0">
              <a:solidFill>
                <a:srgbClr val="4EFFB0"/>
              </a:solidFill>
              <a:latin typeface="Chivo" panose="00000500000000000000" pitchFamily="2" charset="0"/>
            </a:endParaRPr>
          </a:p>
          <a:p>
            <a:pPr algn="just"/>
            <a:endParaRPr lang="fr-FR" b="1" dirty="0">
              <a:solidFill>
                <a:srgbClr val="4EFFB0"/>
              </a:solidFill>
              <a:latin typeface="Chivo" panose="00000500000000000000" pitchFamily="2" charset="0"/>
            </a:endParaRPr>
          </a:p>
          <a:p>
            <a:pPr algn="just"/>
            <a:r>
              <a:rPr lang="es-ES" sz="1600" b="1" u="sng" dirty="0" smtClean="0">
                <a:solidFill>
                  <a:srgbClr val="1B50FF"/>
                </a:solidFill>
                <a:latin typeface="Chivo" panose="00000500000000000000" pitchFamily="2" charset="0"/>
              </a:rPr>
              <a:t>Criterio </a:t>
            </a:r>
            <a:r>
              <a:rPr lang="es-ES" sz="1600" b="1" u="sng" dirty="0">
                <a:solidFill>
                  <a:srgbClr val="1B50FF"/>
                </a:solidFill>
                <a:latin typeface="Chivo" panose="00000500000000000000" pitchFamily="2" charset="0"/>
              </a:rPr>
              <a:t>1.  La Aceptación : una condición para superar las dificultades, desarrollarse y permitir la </a:t>
            </a:r>
            <a:r>
              <a:rPr lang="es-ES" sz="1600" b="1" u="sng" dirty="0" err="1">
                <a:solidFill>
                  <a:srgbClr val="1B50FF"/>
                </a:solidFill>
                <a:latin typeface="Chivo" panose="00000500000000000000" pitchFamily="2" charset="0"/>
              </a:rPr>
              <a:t>resiiencia</a:t>
            </a:r>
            <a:r>
              <a:rPr lang="es-ES" sz="1600" b="1" u="sng" dirty="0">
                <a:solidFill>
                  <a:srgbClr val="1B50FF"/>
                </a:solidFill>
                <a:latin typeface="Chivo" panose="00000500000000000000" pitchFamily="2" charset="0"/>
              </a:rPr>
              <a:t> </a:t>
            </a:r>
          </a:p>
          <a:p>
            <a:pPr algn="just" fontAlgn="base"/>
            <a:endParaRPr lang="es-ES" sz="1600" dirty="0" smtClean="0">
              <a:solidFill>
                <a:srgbClr val="1B50FF"/>
              </a:solidFill>
              <a:latin typeface="Chivo" panose="00000500000000000000" pitchFamily="2" charset="0"/>
            </a:endParaRPr>
          </a:p>
          <a:p>
            <a:pPr algn="just" fontAlgn="base"/>
            <a:r>
              <a:rPr lang="es-ES" sz="1600" b="1" dirty="0" smtClean="0">
                <a:solidFill>
                  <a:srgbClr val="1B50FF"/>
                </a:solidFill>
                <a:latin typeface="Chivo" panose="00000500000000000000" pitchFamily="2" charset="0"/>
              </a:rPr>
              <a:t>Definición</a:t>
            </a:r>
            <a:r>
              <a:rPr lang="es-ES" sz="1600" b="1" dirty="0">
                <a:solidFill>
                  <a:srgbClr val="1B50FF"/>
                </a:solidFill>
                <a:latin typeface="Chivo" panose="00000500000000000000" pitchFamily="2" charset="0"/>
              </a:rPr>
              <a:t> de </a:t>
            </a:r>
            <a:r>
              <a:rPr lang="es-ES" sz="1600" b="1" dirty="0" smtClean="0">
                <a:solidFill>
                  <a:srgbClr val="1B50FF"/>
                </a:solidFill>
                <a:latin typeface="Chivo" panose="00000500000000000000" pitchFamily="2" charset="0"/>
              </a:rPr>
              <a:t>la aceptación</a:t>
            </a:r>
            <a:r>
              <a:rPr lang="es-ES" sz="1600" b="1" dirty="0">
                <a:solidFill>
                  <a:srgbClr val="1B50FF"/>
                </a:solidFill>
                <a:latin typeface="Chivo" panose="00000500000000000000" pitchFamily="2" charset="0"/>
              </a:rPr>
              <a:t>:</a:t>
            </a:r>
            <a:endParaRPr lang="fr-FR" sz="1600" b="1" dirty="0">
              <a:solidFill>
                <a:srgbClr val="1B50FF"/>
              </a:solidFill>
              <a:latin typeface="Chivo" panose="00000500000000000000" pitchFamily="2" charset="0"/>
            </a:endParaRPr>
          </a:p>
          <a:p>
            <a:pPr algn="just" fontAlgn="base"/>
            <a:r>
              <a:rPr lang="es-ES" sz="1600" dirty="0">
                <a:solidFill>
                  <a:srgbClr val="1B50FF"/>
                </a:solidFill>
                <a:latin typeface="Chivo" panose="00000500000000000000" pitchFamily="2" charset="0"/>
              </a:rPr>
              <a:t>Es el reconocimiento de la realidad, sin posicionamiento moral. Es simplemente una constatación, un inventario de la situación que nos permite admitir la situación tal y como es, y al hacerlo, permitirnos comprender los detalles de la misma</a:t>
            </a:r>
            <a:r>
              <a:rPr lang="es-ES" sz="1600" dirty="0" smtClean="0">
                <a:solidFill>
                  <a:srgbClr val="1B50FF"/>
                </a:solidFill>
                <a:latin typeface="Chivo" panose="00000500000000000000" pitchFamily="2" charset="0"/>
              </a:rPr>
              <a:t>.</a:t>
            </a:r>
          </a:p>
          <a:p>
            <a:pPr algn="just" fontAlgn="base"/>
            <a:endParaRPr lang="es-ES" sz="1600" dirty="0">
              <a:solidFill>
                <a:srgbClr val="1B50FF"/>
              </a:solidFill>
              <a:latin typeface="Chivo" panose="00000500000000000000" pitchFamily="2" charset="0"/>
            </a:endParaRPr>
          </a:p>
          <a:p>
            <a:pPr algn="just" fontAlgn="base"/>
            <a:r>
              <a:rPr lang="es-ES" sz="1600" dirty="0">
                <a:solidFill>
                  <a:srgbClr val="1B50FF"/>
                </a:solidFill>
                <a:latin typeface="Chivo" panose="00000500000000000000" pitchFamily="2" charset="0"/>
              </a:rPr>
              <a:t>Como proceso, la aceptación puede resumirse en 3 pasos: percepción, reconocimiento, acción. La sucesión de estos 3 pasos guía a la persona hacia una aceptación consciente de la situación, lo que abre la posibilidad de elegir realmente qué acción tomar de forma informada y </a:t>
            </a:r>
            <a:r>
              <a:rPr lang="es-ES" sz="1600" dirty="0" err="1">
                <a:solidFill>
                  <a:srgbClr val="1B50FF"/>
                </a:solidFill>
                <a:latin typeface="Chivo" panose="00000500000000000000" pitchFamily="2" charset="0"/>
              </a:rPr>
              <a:t>resiliente</a:t>
            </a:r>
            <a:r>
              <a:rPr lang="es-ES" sz="1600" dirty="0">
                <a:solidFill>
                  <a:srgbClr val="1B50FF"/>
                </a:solidFill>
                <a:latin typeface="Chivo" panose="00000500000000000000" pitchFamily="2" charset="0"/>
              </a:rPr>
              <a:t>.</a:t>
            </a:r>
            <a:endParaRPr lang="fr-FR" sz="1600" dirty="0">
              <a:solidFill>
                <a:srgbClr val="1B50FF"/>
              </a:solidFill>
              <a:latin typeface="Chivo" panose="00000500000000000000" pitchFamily="2" charset="0"/>
            </a:endParaRPr>
          </a:p>
          <a:p>
            <a:pPr algn="just" fontAlgn="base"/>
            <a:endParaRPr lang="es-ES" sz="1600" dirty="0" smtClean="0">
              <a:solidFill>
                <a:srgbClr val="1B50FF"/>
              </a:solidFill>
              <a:latin typeface="Chivo" panose="00000500000000000000" pitchFamily="2" charset="0"/>
            </a:endParaRPr>
          </a:p>
        </p:txBody>
      </p:sp>
      <p:sp>
        <p:nvSpPr>
          <p:cNvPr id="6" name="Ellipse 5"/>
          <p:cNvSpPr>
            <a:spLocks noChangeAspect="1"/>
          </p:cNvSpPr>
          <p:nvPr/>
        </p:nvSpPr>
        <p:spPr>
          <a:xfrm>
            <a:off x="361890" y="5618633"/>
            <a:ext cx="1102843" cy="110284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err="1" smtClean="0">
                <a:solidFill>
                  <a:srgbClr val="1B50FF"/>
                </a:solidFill>
                <a:latin typeface="Chivo" panose="00000500000000000000" pitchFamily="2" charset="0"/>
              </a:rPr>
              <a:t>Concepto</a:t>
            </a:r>
            <a:endParaRPr lang="fr-FR" sz="700" b="1" dirty="0">
              <a:solidFill>
                <a:srgbClr val="1B50FF"/>
              </a:solidFill>
              <a:latin typeface="Chivo" panose="00000500000000000000" pitchFamily="2" charset="0"/>
            </a:endParaRPr>
          </a:p>
        </p:txBody>
      </p:sp>
    </p:spTree>
    <p:extLst>
      <p:ext uri="{BB962C8B-B14F-4D97-AF65-F5344CB8AC3E}">
        <p14:creationId xmlns:p14="http://schemas.microsoft.com/office/powerpoint/2010/main" val="42988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DC09696-8782-4BAD-8097-EF151A794B23}" type="slidenum">
              <a:rPr lang="fr-FR" smtClean="0"/>
              <a:t>11</a:t>
            </a:fld>
            <a:endParaRPr lang="fr-FR"/>
          </a:p>
        </p:txBody>
      </p:sp>
      <p:sp>
        <p:nvSpPr>
          <p:cNvPr id="3" name="Rectangle 2"/>
          <p:cNvSpPr/>
          <p:nvPr/>
        </p:nvSpPr>
        <p:spPr>
          <a:xfrm>
            <a:off x="2014400" y="1213784"/>
            <a:ext cx="6858000" cy="4770537"/>
          </a:xfrm>
          <a:prstGeom prst="rect">
            <a:avLst/>
          </a:prstGeom>
        </p:spPr>
        <p:txBody>
          <a:bodyPr wrap="square">
            <a:spAutoFit/>
          </a:bodyPr>
          <a:lstStyle/>
          <a:p>
            <a:pPr marL="285750" lvl="0" indent="-285750" algn="just" fontAlgn="base">
              <a:buFontTx/>
              <a:buChar char="-"/>
            </a:pPr>
            <a:r>
              <a:rPr lang="es-ES" sz="1600" b="1" dirty="0" smtClean="0">
                <a:solidFill>
                  <a:srgbClr val="1B50FF"/>
                </a:solidFill>
                <a:latin typeface="Chivo" panose="00000500000000000000" pitchFamily="2" charset="0"/>
              </a:rPr>
              <a:t>Percepción</a:t>
            </a:r>
            <a:r>
              <a:rPr lang="es-ES" sz="1600" b="1" dirty="0">
                <a:solidFill>
                  <a:srgbClr val="1B50FF"/>
                </a:solidFill>
                <a:latin typeface="Chivo" panose="00000500000000000000" pitchFamily="2" charset="0"/>
              </a:rPr>
              <a:t>: </a:t>
            </a:r>
            <a:r>
              <a:rPr lang="es-ES" sz="1600" dirty="0">
                <a:solidFill>
                  <a:srgbClr val="1B50FF"/>
                </a:solidFill>
                <a:latin typeface="Chivo" panose="00000500000000000000" pitchFamily="2" charset="0"/>
              </a:rPr>
              <a:t>Para resolver un problema o mejorar una situación, es necesario poder identificarlo. La percepción se ve favorecida cuando el aspecto emocional está calmado, cuando la persona no es reactiva. Por lo tanto, sería aconsejable poder crear un entorno calmado y de </a:t>
            </a:r>
            <a:r>
              <a:rPr lang="es-ES" sz="1600" dirty="0" smtClean="0">
                <a:solidFill>
                  <a:srgbClr val="1B50FF"/>
                </a:solidFill>
                <a:latin typeface="Chivo" panose="00000500000000000000" pitchFamily="2" charset="0"/>
              </a:rPr>
              <a:t>confianza.</a:t>
            </a:r>
            <a:endParaRPr lang="fr-FR" sz="1600" dirty="0">
              <a:solidFill>
                <a:srgbClr val="1B50FF"/>
              </a:solidFill>
              <a:latin typeface="Chivo" panose="00000500000000000000" pitchFamily="2" charset="0"/>
            </a:endParaRPr>
          </a:p>
          <a:p>
            <a:pPr marL="285750" lvl="0" indent="-285750" algn="just" fontAlgn="base">
              <a:buFontTx/>
              <a:buChar char="-"/>
            </a:pPr>
            <a:r>
              <a:rPr lang="es-ES" sz="1600" b="1" dirty="0" smtClean="0">
                <a:solidFill>
                  <a:srgbClr val="1B50FF"/>
                </a:solidFill>
                <a:latin typeface="Chivo" panose="00000500000000000000" pitchFamily="2" charset="0"/>
              </a:rPr>
              <a:t>Reconocimiento</a:t>
            </a:r>
            <a:r>
              <a:rPr lang="es-ES" sz="1600" b="1" dirty="0">
                <a:solidFill>
                  <a:srgbClr val="1B50FF"/>
                </a:solidFill>
                <a:latin typeface="Chivo" panose="00000500000000000000" pitchFamily="2" charset="0"/>
              </a:rPr>
              <a:t>: </a:t>
            </a:r>
            <a:r>
              <a:rPr lang="es-ES" sz="1600" dirty="0">
                <a:solidFill>
                  <a:srgbClr val="1B50FF"/>
                </a:solidFill>
                <a:latin typeface="Chivo" panose="00000500000000000000" pitchFamily="2" charset="0"/>
              </a:rPr>
              <a:t>una vez identificado, reconocer la situación por lo que es, de forma neutral, sin juicios de </a:t>
            </a:r>
            <a:r>
              <a:rPr lang="es-ES" sz="1600" dirty="0" smtClean="0">
                <a:solidFill>
                  <a:srgbClr val="1B50FF"/>
                </a:solidFill>
                <a:latin typeface="Chivo" panose="00000500000000000000" pitchFamily="2" charset="0"/>
              </a:rPr>
              <a:t>valor.</a:t>
            </a:r>
            <a:endParaRPr lang="fr-FR" sz="1600" dirty="0">
              <a:solidFill>
                <a:srgbClr val="1B50FF"/>
              </a:solidFill>
              <a:latin typeface="Chivo" panose="00000500000000000000" pitchFamily="2" charset="0"/>
            </a:endParaRPr>
          </a:p>
          <a:p>
            <a:pPr marL="285750" lvl="0" indent="-285750" algn="just" fontAlgn="base">
              <a:buFontTx/>
              <a:buChar char="-"/>
            </a:pPr>
            <a:r>
              <a:rPr lang="es-ES" sz="1600" b="1" dirty="0" smtClean="0">
                <a:solidFill>
                  <a:srgbClr val="1B50FF"/>
                </a:solidFill>
                <a:latin typeface="Chivo" panose="00000500000000000000" pitchFamily="2" charset="0"/>
              </a:rPr>
              <a:t>Acción</a:t>
            </a:r>
            <a:r>
              <a:rPr lang="es-ES" sz="1600" b="1" dirty="0">
                <a:solidFill>
                  <a:srgbClr val="1B50FF"/>
                </a:solidFill>
                <a:latin typeface="Chivo" panose="00000500000000000000" pitchFamily="2" charset="0"/>
              </a:rPr>
              <a:t>: </a:t>
            </a:r>
            <a:r>
              <a:rPr lang="es-ES" sz="1600" dirty="0">
                <a:solidFill>
                  <a:srgbClr val="1B50FF"/>
                </a:solidFill>
                <a:latin typeface="Chivo" panose="00000500000000000000" pitchFamily="2" charset="0"/>
              </a:rPr>
              <a:t>Después de tomar conciencia de la situación, adopta una posición en relación con ella. Esto abre la oportunidad de decidir personalmente lo que es mejor para uno mismo. En este caso, la persona está plenamente implicada en un proceso constructivo porque la acción en cuestión es una acción elegida y no una situación reactiva.</a:t>
            </a:r>
            <a:endParaRPr lang="fr-FR" sz="1600" dirty="0">
              <a:solidFill>
                <a:srgbClr val="1B50FF"/>
              </a:solidFill>
              <a:latin typeface="Chivo" panose="00000500000000000000" pitchFamily="2" charset="0"/>
            </a:endParaRPr>
          </a:p>
          <a:p>
            <a:pPr algn="just" fontAlgn="base"/>
            <a:r>
              <a:rPr lang="es-ES" sz="1600" dirty="0">
                <a:solidFill>
                  <a:srgbClr val="1B50FF"/>
                </a:solidFill>
                <a:latin typeface="Chivo" panose="00000500000000000000" pitchFamily="2" charset="0"/>
              </a:rPr>
              <a:t> </a:t>
            </a:r>
            <a:endParaRPr lang="fr-FR" sz="1600" dirty="0">
              <a:solidFill>
                <a:srgbClr val="1B50FF"/>
              </a:solidFill>
              <a:latin typeface="Chivo" panose="00000500000000000000" pitchFamily="2" charset="0"/>
            </a:endParaRPr>
          </a:p>
          <a:p>
            <a:pPr algn="just" fontAlgn="base"/>
            <a:r>
              <a:rPr lang="es-ES" sz="1600" dirty="0">
                <a:solidFill>
                  <a:srgbClr val="1B50FF"/>
                </a:solidFill>
                <a:latin typeface="Chivo" panose="00000500000000000000" pitchFamily="2" charset="0"/>
              </a:rPr>
              <a:t>La aceptación es una posición de fuerza, no de sumisión. Es el factor determinante para asumir la responsabilidad de forma serena y consciente, y no para sufrirla. O más bien, más seguro, porque introduce conscientemente la noción de elección (lúcida, serena), elemento central de un proceso de empoderamiento</a:t>
            </a:r>
            <a:r>
              <a:rPr lang="es-ES" sz="1600" dirty="0" smtClean="0">
                <a:solidFill>
                  <a:srgbClr val="1B50FF"/>
                </a:solidFill>
                <a:latin typeface="Chivo" panose="00000500000000000000" pitchFamily="2" charset="0"/>
              </a:rPr>
              <a:t>.</a:t>
            </a:r>
            <a:endParaRPr lang="fr-FR" sz="1600" dirty="0">
              <a:solidFill>
                <a:srgbClr val="1B50FF"/>
              </a:solidFill>
              <a:latin typeface="Chivo" panose="00000500000000000000" pitchFamily="2" charset="0"/>
            </a:endParaRPr>
          </a:p>
        </p:txBody>
      </p:sp>
      <p:sp>
        <p:nvSpPr>
          <p:cNvPr id="6" name="Ellipse 5"/>
          <p:cNvSpPr>
            <a:spLocks noChangeAspect="1"/>
          </p:cNvSpPr>
          <p:nvPr/>
        </p:nvSpPr>
        <p:spPr>
          <a:xfrm>
            <a:off x="361890" y="5618633"/>
            <a:ext cx="1102843" cy="110284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err="1" smtClean="0">
                <a:solidFill>
                  <a:srgbClr val="1B50FF"/>
                </a:solidFill>
                <a:latin typeface="Chivo" panose="00000500000000000000" pitchFamily="2" charset="0"/>
              </a:rPr>
              <a:t>Concepto</a:t>
            </a:r>
            <a:endParaRPr lang="fr-FR" sz="700" b="1" dirty="0">
              <a:solidFill>
                <a:srgbClr val="1B50FF"/>
              </a:solidFill>
              <a:latin typeface="Chivo" panose="00000500000000000000" pitchFamily="2" charset="0"/>
            </a:endParaRPr>
          </a:p>
        </p:txBody>
      </p:sp>
    </p:spTree>
    <p:extLst>
      <p:ext uri="{BB962C8B-B14F-4D97-AF65-F5344CB8AC3E}">
        <p14:creationId xmlns:p14="http://schemas.microsoft.com/office/powerpoint/2010/main" val="158321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DC09696-8782-4BAD-8097-EF151A794B23}" type="slidenum">
              <a:rPr lang="fr-FR" smtClean="0"/>
              <a:t>12</a:t>
            </a:fld>
            <a:endParaRPr lang="fr-FR"/>
          </a:p>
        </p:txBody>
      </p:sp>
      <p:sp>
        <p:nvSpPr>
          <p:cNvPr id="3" name="Rectangle 2"/>
          <p:cNvSpPr/>
          <p:nvPr/>
        </p:nvSpPr>
        <p:spPr>
          <a:xfrm>
            <a:off x="2014400" y="1213784"/>
            <a:ext cx="6858000" cy="3539430"/>
          </a:xfrm>
          <a:prstGeom prst="rect">
            <a:avLst/>
          </a:prstGeom>
        </p:spPr>
        <p:txBody>
          <a:bodyPr wrap="square">
            <a:spAutoFit/>
          </a:bodyPr>
          <a:lstStyle/>
          <a:p>
            <a:pPr algn="just"/>
            <a:r>
              <a:rPr lang="es-ES" sz="1600" b="1" u="sng" dirty="0" smtClean="0">
                <a:solidFill>
                  <a:srgbClr val="1B50FF"/>
                </a:solidFill>
                <a:latin typeface="Chivo" panose="00000500000000000000" pitchFamily="2" charset="0"/>
              </a:rPr>
              <a:t>Criterio 2</a:t>
            </a:r>
            <a:r>
              <a:rPr lang="es-ES" sz="1600" b="1" u="sng" dirty="0">
                <a:solidFill>
                  <a:srgbClr val="1B50FF"/>
                </a:solidFill>
                <a:latin typeface="Chivo" panose="00000500000000000000" pitchFamily="2" charset="0"/>
              </a:rPr>
              <a:t>.</a:t>
            </a:r>
            <a:r>
              <a:rPr lang="es-ES" sz="1600" b="1" u="sng" dirty="0" smtClean="0">
                <a:solidFill>
                  <a:srgbClr val="1B50FF"/>
                </a:solidFill>
                <a:latin typeface="Chivo" panose="00000500000000000000" pitchFamily="2" charset="0"/>
              </a:rPr>
              <a:t> Elegir </a:t>
            </a:r>
            <a:r>
              <a:rPr lang="es-ES" sz="1600" b="1" u="sng" dirty="0">
                <a:solidFill>
                  <a:srgbClr val="1B50FF"/>
                </a:solidFill>
                <a:latin typeface="Chivo" panose="00000500000000000000" pitchFamily="2" charset="0"/>
              </a:rPr>
              <a:t>una comunicación adecuada entre el acompañante y la persona acompañada </a:t>
            </a:r>
            <a:endParaRPr lang="fr-FR" sz="1600" b="1" u="sng" dirty="0">
              <a:solidFill>
                <a:srgbClr val="1B50FF"/>
              </a:solidFill>
              <a:latin typeface="Chivo" panose="00000500000000000000" pitchFamily="2" charset="0"/>
            </a:endParaRPr>
          </a:p>
          <a:p>
            <a:pPr algn="just"/>
            <a:endParaRPr lang="es-ES" sz="1600" dirty="0">
              <a:solidFill>
                <a:srgbClr val="1B50FF"/>
              </a:solidFill>
              <a:latin typeface="Chivo" panose="00000500000000000000" pitchFamily="2" charset="0"/>
            </a:endParaRPr>
          </a:p>
          <a:p>
            <a:pPr algn="just" fontAlgn="base"/>
            <a:r>
              <a:rPr lang="es-ES" sz="1600" dirty="0">
                <a:solidFill>
                  <a:srgbClr val="1B50FF"/>
                </a:solidFill>
                <a:latin typeface="Chivo" panose="00000500000000000000" pitchFamily="2" charset="0"/>
              </a:rPr>
              <a:t>Volver a poner a la persona en el centro de la relación implica inevitablemente interesarse por la comunicación, vehículo de todas nuestras relaciones interpersonales.</a:t>
            </a:r>
            <a:endParaRPr lang="fr-FR" sz="1600" dirty="0">
              <a:solidFill>
                <a:srgbClr val="1B50FF"/>
              </a:solidFill>
              <a:latin typeface="Chivo" panose="00000500000000000000" pitchFamily="2" charset="0"/>
            </a:endParaRPr>
          </a:p>
          <a:p>
            <a:pPr algn="just" fontAlgn="base"/>
            <a:r>
              <a:rPr lang="es-ES" sz="1600" dirty="0">
                <a:solidFill>
                  <a:srgbClr val="1B50FF"/>
                </a:solidFill>
                <a:latin typeface="Chivo" panose="00000500000000000000" pitchFamily="2" charset="0"/>
              </a:rPr>
              <a:t> </a:t>
            </a:r>
            <a:endParaRPr lang="fr-FR" sz="1600" dirty="0">
              <a:solidFill>
                <a:srgbClr val="1B50FF"/>
              </a:solidFill>
              <a:latin typeface="Chivo" panose="00000500000000000000" pitchFamily="2" charset="0"/>
            </a:endParaRPr>
          </a:p>
          <a:p>
            <a:pPr algn="just" fontAlgn="base"/>
            <a:r>
              <a:rPr lang="es-ES" sz="1600" dirty="0">
                <a:solidFill>
                  <a:srgbClr val="1B50FF"/>
                </a:solidFill>
                <a:latin typeface="Chivo" panose="00000500000000000000" pitchFamily="2" charset="0"/>
              </a:rPr>
              <a:t>La comunicación es el reflejo de una postura interior: es el espacio interior desde el que se comunica el que determinará intencionadamente la elección de una determinada tipología de comunicación en lugar de otra, para favorecer unos resultados en lugar de otros.</a:t>
            </a:r>
            <a:endParaRPr lang="fr-FR" sz="1600" dirty="0">
              <a:solidFill>
                <a:srgbClr val="1B50FF"/>
              </a:solidFill>
              <a:latin typeface="Chivo" panose="00000500000000000000" pitchFamily="2" charset="0"/>
            </a:endParaRPr>
          </a:p>
          <a:p>
            <a:pPr algn="just"/>
            <a:endParaRPr lang="fr-FR" sz="1600" dirty="0">
              <a:solidFill>
                <a:srgbClr val="1B50FF"/>
              </a:solidFill>
              <a:latin typeface="Chivo" panose="00000500000000000000" pitchFamily="2" charset="0"/>
            </a:endParaRPr>
          </a:p>
          <a:p>
            <a:pPr lvl="1" algn="just"/>
            <a:endParaRPr lang="fr-BE" sz="1600" dirty="0" smtClean="0">
              <a:solidFill>
                <a:srgbClr val="1B50FF"/>
              </a:solidFill>
              <a:latin typeface="Chivo" panose="00000500000000000000" pitchFamily="2" charset="0"/>
            </a:endParaRPr>
          </a:p>
        </p:txBody>
      </p:sp>
      <p:sp>
        <p:nvSpPr>
          <p:cNvPr id="6" name="Ellipse 5"/>
          <p:cNvSpPr>
            <a:spLocks noChangeAspect="1"/>
          </p:cNvSpPr>
          <p:nvPr/>
        </p:nvSpPr>
        <p:spPr>
          <a:xfrm>
            <a:off x="361890" y="5618633"/>
            <a:ext cx="1102843" cy="110284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err="1" smtClean="0">
                <a:solidFill>
                  <a:srgbClr val="1B50FF"/>
                </a:solidFill>
                <a:latin typeface="Chivo" panose="00000500000000000000" pitchFamily="2" charset="0"/>
              </a:rPr>
              <a:t>Concepto</a:t>
            </a:r>
            <a:endParaRPr lang="fr-FR" sz="700" b="1" dirty="0">
              <a:solidFill>
                <a:srgbClr val="1B50FF"/>
              </a:solidFill>
              <a:latin typeface="Chivo" panose="00000500000000000000" pitchFamily="2" charset="0"/>
            </a:endParaRPr>
          </a:p>
        </p:txBody>
      </p:sp>
    </p:spTree>
    <p:extLst>
      <p:ext uri="{BB962C8B-B14F-4D97-AF65-F5344CB8AC3E}">
        <p14:creationId xmlns:p14="http://schemas.microsoft.com/office/powerpoint/2010/main" val="411713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DC09696-8782-4BAD-8097-EF151A794B23}" type="slidenum">
              <a:rPr lang="fr-FR" smtClean="0"/>
              <a:t>13</a:t>
            </a:fld>
            <a:endParaRPr lang="fr-FR"/>
          </a:p>
        </p:txBody>
      </p:sp>
      <p:sp>
        <p:nvSpPr>
          <p:cNvPr id="3" name="Rectangle 2"/>
          <p:cNvSpPr/>
          <p:nvPr/>
        </p:nvSpPr>
        <p:spPr>
          <a:xfrm>
            <a:off x="2014400" y="1213784"/>
            <a:ext cx="6858000" cy="5262979"/>
          </a:xfrm>
          <a:prstGeom prst="rect">
            <a:avLst/>
          </a:prstGeom>
        </p:spPr>
        <p:txBody>
          <a:bodyPr wrap="square">
            <a:spAutoFit/>
          </a:bodyPr>
          <a:lstStyle/>
          <a:p>
            <a:pPr algn="just" fontAlgn="base"/>
            <a:r>
              <a:rPr lang="es-ES" sz="1600" dirty="0" smtClean="0">
                <a:solidFill>
                  <a:srgbClr val="1B50FF"/>
                </a:solidFill>
                <a:latin typeface="Chivo" panose="00000500000000000000" pitchFamily="2" charset="0"/>
              </a:rPr>
              <a:t>Podemos </a:t>
            </a:r>
            <a:r>
              <a:rPr lang="es-ES" sz="1600" dirty="0">
                <a:solidFill>
                  <a:srgbClr val="1B50FF"/>
                </a:solidFill>
                <a:latin typeface="Chivo" panose="00000500000000000000" pitchFamily="2" charset="0"/>
              </a:rPr>
              <a:t>distinguir 4 grandes tipologías de comunicación</a:t>
            </a:r>
            <a:r>
              <a:rPr lang="es-ES" sz="1600" dirty="0" smtClean="0">
                <a:solidFill>
                  <a:srgbClr val="1B50FF"/>
                </a:solidFill>
                <a:latin typeface="Chivo" panose="00000500000000000000" pitchFamily="2" charset="0"/>
              </a:rPr>
              <a:t>:</a:t>
            </a:r>
          </a:p>
          <a:p>
            <a:pPr algn="just" fontAlgn="base"/>
            <a:endParaRPr lang="fr-FR" sz="1600" dirty="0">
              <a:solidFill>
                <a:srgbClr val="1B50FF"/>
              </a:solidFill>
              <a:latin typeface="Chivo" panose="00000500000000000000" pitchFamily="2" charset="0"/>
            </a:endParaRPr>
          </a:p>
          <a:p>
            <a:pPr marL="285750" lvl="0" indent="-285750" algn="just" fontAlgn="base">
              <a:buFontTx/>
              <a:buChar char="-"/>
            </a:pPr>
            <a:r>
              <a:rPr lang="es-ES" sz="1600" b="1" dirty="0" smtClean="0">
                <a:solidFill>
                  <a:srgbClr val="1B50FF"/>
                </a:solidFill>
                <a:latin typeface="Chivo" panose="00000500000000000000" pitchFamily="2" charset="0"/>
              </a:rPr>
              <a:t>De cabeza a cabeza</a:t>
            </a:r>
            <a:r>
              <a:rPr lang="es-ES" sz="1600" dirty="0" smtClean="0">
                <a:solidFill>
                  <a:srgbClr val="1B50FF"/>
                </a:solidFill>
                <a:latin typeface="Chivo" panose="00000500000000000000" pitchFamily="2" charset="0"/>
              </a:rPr>
              <a:t>: </a:t>
            </a:r>
            <a:r>
              <a:rPr lang="es-ES" sz="1600" dirty="0">
                <a:solidFill>
                  <a:srgbClr val="1B50FF"/>
                </a:solidFill>
                <a:latin typeface="Chivo" panose="00000500000000000000" pitchFamily="2" charset="0"/>
              </a:rPr>
              <a:t>intelecto a intelecto, por ejemplo entre dos científicos. Existe una relación recíproca, en un entorno formal o informal. La relación sigue siendo racional y técnica, centrada únicamente en el mundo de las ideas y los conceptos; no compromete al individuo </a:t>
            </a:r>
            <a:r>
              <a:rPr lang="es-ES" sz="1600" dirty="0" smtClean="0">
                <a:solidFill>
                  <a:srgbClr val="1B50FF"/>
                </a:solidFill>
                <a:latin typeface="Chivo" panose="00000500000000000000" pitchFamily="2" charset="0"/>
              </a:rPr>
              <a:t>personalmente.</a:t>
            </a:r>
          </a:p>
          <a:p>
            <a:pPr marL="285750" lvl="0" indent="-285750" algn="just" fontAlgn="base">
              <a:buFontTx/>
              <a:buChar char="-"/>
            </a:pPr>
            <a:r>
              <a:rPr lang="es-ES" sz="1600" b="1" dirty="0" smtClean="0">
                <a:solidFill>
                  <a:srgbClr val="1B50FF"/>
                </a:solidFill>
                <a:latin typeface="Chivo" panose="00000500000000000000" pitchFamily="2" charset="0"/>
              </a:rPr>
              <a:t>De </a:t>
            </a:r>
            <a:r>
              <a:rPr lang="es-ES" sz="1600" b="1" dirty="0">
                <a:solidFill>
                  <a:srgbClr val="1B50FF"/>
                </a:solidFill>
                <a:latin typeface="Chivo" panose="00000500000000000000" pitchFamily="2" charset="0"/>
              </a:rPr>
              <a:t>cabeza a corazón</a:t>
            </a:r>
            <a:r>
              <a:rPr lang="es-ES" sz="1600" dirty="0">
                <a:solidFill>
                  <a:srgbClr val="1B50FF"/>
                </a:solidFill>
                <a:latin typeface="Chivo" panose="00000500000000000000" pitchFamily="2" charset="0"/>
              </a:rPr>
              <a:t>: pensamos en estimular la parte emocional en la otra persona. Intentamos aplicar una lógica conceptual a un tema que suele ser muy personal para la otra persona, como el estudio del funcionamiento de sus pensamientos y emociones. </a:t>
            </a:r>
            <a:endParaRPr lang="fr-FR" sz="1600" dirty="0">
              <a:solidFill>
                <a:srgbClr val="1B50FF"/>
              </a:solidFill>
              <a:latin typeface="Chivo" panose="00000500000000000000" pitchFamily="2" charset="0"/>
            </a:endParaRPr>
          </a:p>
          <a:p>
            <a:pPr marL="285750" lvl="0" indent="-285750" algn="just" fontAlgn="base">
              <a:buFontTx/>
              <a:buChar char="-"/>
            </a:pPr>
            <a:r>
              <a:rPr lang="es-ES" sz="1600" b="1" dirty="0" smtClean="0">
                <a:solidFill>
                  <a:srgbClr val="1B50FF"/>
                </a:solidFill>
                <a:latin typeface="Chivo" panose="00000500000000000000" pitchFamily="2" charset="0"/>
              </a:rPr>
              <a:t>De </a:t>
            </a:r>
            <a:r>
              <a:rPr lang="es-ES" sz="1600" b="1" dirty="0">
                <a:solidFill>
                  <a:srgbClr val="1B50FF"/>
                </a:solidFill>
                <a:latin typeface="Chivo" panose="00000500000000000000" pitchFamily="2" charset="0"/>
              </a:rPr>
              <a:t>corazón a cabeza</a:t>
            </a:r>
            <a:r>
              <a:rPr lang="es-ES" sz="1600" dirty="0">
                <a:solidFill>
                  <a:srgbClr val="1B50FF"/>
                </a:solidFill>
                <a:latin typeface="Chivo" panose="00000500000000000000" pitchFamily="2" charset="0"/>
              </a:rPr>
              <a:t>: una persona acude a entregar un problema personal a un interlocutor que se encargará de procesar la información de forma racional y conceptual, especialmente en una lógica de resolución de problemas. Este puede ser el caso del posicionamiento de un psicólogo, un acompañante, un </a:t>
            </a:r>
            <a:r>
              <a:rPr lang="es-ES" sz="1600" dirty="0" smtClean="0">
                <a:solidFill>
                  <a:srgbClr val="1B50FF"/>
                </a:solidFill>
                <a:latin typeface="Chivo" panose="00000500000000000000" pitchFamily="2" charset="0"/>
              </a:rPr>
              <a:t>médico.</a:t>
            </a:r>
            <a:endParaRPr lang="fr-FR" sz="1600" dirty="0">
              <a:solidFill>
                <a:srgbClr val="1B50FF"/>
              </a:solidFill>
              <a:latin typeface="Chivo" panose="00000500000000000000" pitchFamily="2" charset="0"/>
            </a:endParaRPr>
          </a:p>
          <a:p>
            <a:pPr marL="285750" lvl="0" indent="-285750" algn="just" fontAlgn="base">
              <a:buFontTx/>
              <a:buChar char="-"/>
            </a:pPr>
            <a:r>
              <a:rPr lang="es-ES" sz="1600" b="1" dirty="0" smtClean="0">
                <a:solidFill>
                  <a:srgbClr val="1B50FF"/>
                </a:solidFill>
                <a:latin typeface="Chivo" panose="00000500000000000000" pitchFamily="2" charset="0"/>
              </a:rPr>
              <a:t>De </a:t>
            </a:r>
            <a:r>
              <a:rPr lang="es-ES" sz="1600" b="1" dirty="0">
                <a:solidFill>
                  <a:srgbClr val="1B50FF"/>
                </a:solidFill>
                <a:latin typeface="Chivo" panose="00000500000000000000" pitchFamily="2" charset="0"/>
              </a:rPr>
              <a:t>corazón a corazón</a:t>
            </a:r>
            <a:r>
              <a:rPr lang="es-ES" sz="1600" dirty="0">
                <a:solidFill>
                  <a:srgbClr val="1B50FF"/>
                </a:solidFill>
                <a:latin typeface="Chivo" panose="00000500000000000000" pitchFamily="2" charset="0"/>
              </a:rPr>
              <a:t>: Nos comunicamos de manera empática, de emoción en emoción, la comunicación de ambas partes no es formal. Hay una forma de escucha y comprensión profunda e instintiva que impulsa a los protagonistas y que no tiene un objetivo racional. Es sólo el flujo, el intercambio</a:t>
            </a:r>
            <a:r>
              <a:rPr lang="es-ES" sz="1600" dirty="0" smtClean="0">
                <a:solidFill>
                  <a:srgbClr val="1B50FF"/>
                </a:solidFill>
                <a:latin typeface="Chivo" panose="00000500000000000000" pitchFamily="2" charset="0"/>
              </a:rPr>
              <a:t>.</a:t>
            </a:r>
            <a:endParaRPr lang="fr-FR" sz="1600" dirty="0">
              <a:solidFill>
                <a:srgbClr val="1B50FF"/>
              </a:solidFill>
              <a:latin typeface="Chivo" panose="00000500000000000000" pitchFamily="2" charset="0"/>
            </a:endParaRPr>
          </a:p>
        </p:txBody>
      </p:sp>
      <p:sp>
        <p:nvSpPr>
          <p:cNvPr id="6" name="Ellipse 5"/>
          <p:cNvSpPr>
            <a:spLocks noChangeAspect="1"/>
          </p:cNvSpPr>
          <p:nvPr/>
        </p:nvSpPr>
        <p:spPr>
          <a:xfrm>
            <a:off x="361890" y="5618633"/>
            <a:ext cx="1102843" cy="110284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err="1" smtClean="0">
                <a:solidFill>
                  <a:srgbClr val="1B50FF"/>
                </a:solidFill>
                <a:latin typeface="Chivo" panose="00000500000000000000" pitchFamily="2" charset="0"/>
              </a:rPr>
              <a:t>Concepto</a:t>
            </a:r>
            <a:endParaRPr lang="fr-FR" sz="700" b="1" dirty="0">
              <a:solidFill>
                <a:srgbClr val="1B50FF"/>
              </a:solidFill>
              <a:latin typeface="Chivo" panose="00000500000000000000" pitchFamily="2" charset="0"/>
            </a:endParaRPr>
          </a:p>
        </p:txBody>
      </p:sp>
    </p:spTree>
    <p:extLst>
      <p:ext uri="{BB962C8B-B14F-4D97-AF65-F5344CB8AC3E}">
        <p14:creationId xmlns:p14="http://schemas.microsoft.com/office/powerpoint/2010/main" val="164466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DC09696-8782-4BAD-8097-EF151A794B23}" type="slidenum">
              <a:rPr lang="fr-FR" smtClean="0"/>
              <a:t>14</a:t>
            </a:fld>
            <a:endParaRPr lang="fr-FR"/>
          </a:p>
        </p:txBody>
      </p:sp>
      <p:sp>
        <p:nvSpPr>
          <p:cNvPr id="3" name="Rectangle 2"/>
          <p:cNvSpPr/>
          <p:nvPr/>
        </p:nvSpPr>
        <p:spPr>
          <a:xfrm>
            <a:off x="2014400" y="1213784"/>
            <a:ext cx="6858000" cy="4031873"/>
          </a:xfrm>
          <a:prstGeom prst="rect">
            <a:avLst/>
          </a:prstGeom>
        </p:spPr>
        <p:txBody>
          <a:bodyPr wrap="square">
            <a:spAutoFit/>
          </a:bodyPr>
          <a:lstStyle/>
          <a:p>
            <a:pPr algn="just" fontAlgn="base"/>
            <a:r>
              <a:rPr lang="es-ES" sz="1600" dirty="0" smtClean="0">
                <a:solidFill>
                  <a:srgbClr val="1B50FF"/>
                </a:solidFill>
                <a:latin typeface="Chivo" panose="00000500000000000000" pitchFamily="2" charset="0"/>
              </a:rPr>
              <a:t>El </a:t>
            </a:r>
            <a:r>
              <a:rPr lang="es-ES" sz="1600" dirty="0">
                <a:solidFill>
                  <a:srgbClr val="1B50FF"/>
                </a:solidFill>
                <a:latin typeface="Chivo" panose="00000500000000000000" pitchFamily="2" charset="0"/>
              </a:rPr>
              <a:t>tipo de comunicación "de corazón a corazón" pone de relieve la vulnerabilidad, un tema que está en el centro del proyecto CHANGE OF VIEW. Cuando compartimos algo de nuestro interior, o recibimos lo mismo del otro, estamos más dispuestos a dejarnos atravesar por nuestra propia vulnerabilidad, a dejar que el otro sienta su historia, no sólo intelectualmente, sino a experimentar algunas de las sensaciones, incluso a sentir una forma de expansión en nuestro interior.</a:t>
            </a:r>
            <a:endParaRPr lang="fr-FR" sz="1600" dirty="0">
              <a:solidFill>
                <a:srgbClr val="1B50FF"/>
              </a:solidFill>
              <a:latin typeface="Chivo" panose="00000500000000000000" pitchFamily="2" charset="0"/>
            </a:endParaRPr>
          </a:p>
          <a:p>
            <a:pPr algn="just" fontAlgn="base"/>
            <a:r>
              <a:rPr lang="es-ES" sz="1600" dirty="0">
                <a:solidFill>
                  <a:srgbClr val="1B50FF"/>
                </a:solidFill>
                <a:latin typeface="Chivo" panose="00000500000000000000" pitchFamily="2" charset="0"/>
              </a:rPr>
              <a:t> </a:t>
            </a:r>
            <a:endParaRPr lang="fr-FR" sz="1600" dirty="0">
              <a:solidFill>
                <a:srgbClr val="1B50FF"/>
              </a:solidFill>
              <a:latin typeface="Chivo" panose="00000500000000000000" pitchFamily="2" charset="0"/>
            </a:endParaRPr>
          </a:p>
          <a:p>
            <a:pPr algn="just" fontAlgn="base"/>
            <a:r>
              <a:rPr lang="es-ES" sz="1600" dirty="0">
                <a:solidFill>
                  <a:srgbClr val="1B50FF"/>
                </a:solidFill>
                <a:latin typeface="Chivo" panose="00000500000000000000" pitchFamily="2" charset="0"/>
              </a:rPr>
              <a:t>La comunicación desempeña un papel decisivo para ayudar a la persona acompañada a tomar conciencia de ciertos aspectos de su existencia y de su trayectoria, y así ayudarla a desencadenar su poder de acción creando un contexto favorable, permaneciendo en un espacio de </a:t>
            </a:r>
            <a:r>
              <a:rPr lang="es-ES" sz="1600" b="1" dirty="0">
                <a:solidFill>
                  <a:srgbClr val="1B50FF"/>
                </a:solidFill>
                <a:latin typeface="Chivo" panose="00000500000000000000" pitchFamily="2" charset="0"/>
              </a:rPr>
              <a:t>aprendizaje mutuo</a:t>
            </a:r>
            <a:r>
              <a:rPr lang="es-ES" sz="1600" dirty="0">
                <a:solidFill>
                  <a:srgbClr val="1B50FF"/>
                </a:solidFill>
                <a:latin typeface="Chivo" panose="00000500000000000000" pitchFamily="2" charset="0"/>
              </a:rPr>
              <a:t>.</a:t>
            </a:r>
            <a:endParaRPr lang="fr-FR" sz="1600" dirty="0">
              <a:solidFill>
                <a:srgbClr val="1B50FF"/>
              </a:solidFill>
              <a:latin typeface="Chivo" panose="00000500000000000000" pitchFamily="2" charset="0"/>
            </a:endParaRPr>
          </a:p>
          <a:p>
            <a:pPr algn="just" fontAlgn="base"/>
            <a:endParaRPr lang="es-ES" sz="1600" dirty="0" smtClean="0">
              <a:solidFill>
                <a:srgbClr val="1B50FF"/>
              </a:solidFill>
              <a:latin typeface="Chivo" panose="00000500000000000000" pitchFamily="2" charset="0"/>
            </a:endParaRPr>
          </a:p>
          <a:p>
            <a:pPr algn="just" fontAlgn="base"/>
            <a:endParaRPr lang="es-ES" sz="1600" dirty="0" smtClean="0">
              <a:solidFill>
                <a:srgbClr val="1B50FF"/>
              </a:solidFill>
              <a:latin typeface="Chivo" panose="00000500000000000000" pitchFamily="2" charset="0"/>
            </a:endParaRPr>
          </a:p>
        </p:txBody>
      </p:sp>
      <p:sp>
        <p:nvSpPr>
          <p:cNvPr id="6" name="Ellipse 5"/>
          <p:cNvSpPr>
            <a:spLocks noChangeAspect="1"/>
          </p:cNvSpPr>
          <p:nvPr/>
        </p:nvSpPr>
        <p:spPr>
          <a:xfrm>
            <a:off x="361890" y="5618633"/>
            <a:ext cx="1102843" cy="110284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err="1" smtClean="0">
                <a:solidFill>
                  <a:srgbClr val="1B50FF"/>
                </a:solidFill>
                <a:latin typeface="Chivo" panose="00000500000000000000" pitchFamily="2" charset="0"/>
              </a:rPr>
              <a:t>Concepto</a:t>
            </a:r>
            <a:endParaRPr lang="fr-FR" sz="700" b="1" dirty="0">
              <a:solidFill>
                <a:srgbClr val="1B50FF"/>
              </a:solidFill>
              <a:latin typeface="Chivo" panose="00000500000000000000" pitchFamily="2" charset="0"/>
            </a:endParaRPr>
          </a:p>
        </p:txBody>
      </p:sp>
    </p:spTree>
    <p:extLst>
      <p:ext uri="{BB962C8B-B14F-4D97-AF65-F5344CB8AC3E}">
        <p14:creationId xmlns:p14="http://schemas.microsoft.com/office/powerpoint/2010/main" val="216516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DC09696-8782-4BAD-8097-EF151A794B23}" type="slidenum">
              <a:rPr lang="fr-FR" smtClean="0"/>
              <a:t>15</a:t>
            </a:fld>
            <a:endParaRPr lang="fr-FR"/>
          </a:p>
        </p:txBody>
      </p:sp>
      <p:sp>
        <p:nvSpPr>
          <p:cNvPr id="7" name="Rectangle 6"/>
          <p:cNvSpPr/>
          <p:nvPr/>
        </p:nvSpPr>
        <p:spPr>
          <a:xfrm>
            <a:off x="2011680" y="1152823"/>
            <a:ext cx="6860720" cy="3785652"/>
          </a:xfrm>
          <a:prstGeom prst="rect">
            <a:avLst/>
          </a:prstGeom>
        </p:spPr>
        <p:txBody>
          <a:bodyPr wrap="square">
            <a:spAutoFit/>
          </a:bodyPr>
          <a:lstStyle/>
          <a:p>
            <a:pPr algn="just"/>
            <a:r>
              <a:rPr lang="es-ES" b="1" dirty="0" smtClean="0">
                <a:solidFill>
                  <a:srgbClr val="4EFFB0"/>
                </a:solidFill>
                <a:latin typeface="Chivo" panose="00000500000000000000" pitchFamily="2" charset="0"/>
              </a:rPr>
              <a:t>Tiempo </a:t>
            </a:r>
            <a:r>
              <a:rPr lang="es-ES" b="1" dirty="0">
                <a:solidFill>
                  <a:srgbClr val="4EFFB0"/>
                </a:solidFill>
                <a:latin typeface="Chivo" panose="00000500000000000000" pitchFamily="2" charset="0"/>
              </a:rPr>
              <a:t>de apropiación</a:t>
            </a:r>
            <a:r>
              <a:rPr lang="es-ES" dirty="0"/>
              <a:t> </a:t>
            </a:r>
            <a:endParaRPr lang="fr-FR" b="1" dirty="0">
              <a:solidFill>
                <a:srgbClr val="4EFFB0"/>
              </a:solidFill>
              <a:latin typeface="Chivo" panose="00000500000000000000" pitchFamily="2" charset="0"/>
            </a:endParaRPr>
          </a:p>
          <a:p>
            <a:pPr algn="just"/>
            <a:r>
              <a:rPr lang="fr-FR" sz="1600" dirty="0">
                <a:solidFill>
                  <a:srgbClr val="1B50FF"/>
                </a:solidFill>
                <a:latin typeface="Chivo" panose="00000500000000000000" pitchFamily="2" charset="0"/>
              </a:rPr>
              <a:t> </a:t>
            </a:r>
          </a:p>
          <a:p>
            <a:pPr algn="just"/>
            <a:r>
              <a:rPr lang="es-ES" sz="1600" dirty="0" smtClean="0">
                <a:solidFill>
                  <a:srgbClr val="1B50FF"/>
                </a:solidFill>
                <a:latin typeface="Chivo" panose="00000500000000000000" pitchFamily="2" charset="0"/>
              </a:rPr>
              <a:t>¡</a:t>
            </a:r>
            <a:r>
              <a:rPr lang="es-ES" sz="1600" dirty="0">
                <a:solidFill>
                  <a:srgbClr val="1B50FF"/>
                </a:solidFill>
                <a:latin typeface="Chivo" panose="00000500000000000000" pitchFamily="2" charset="0"/>
              </a:rPr>
              <a:t>Ahora es el momento de los ejercicios de apropiación</a:t>
            </a:r>
            <a:r>
              <a:rPr lang="es-ES" sz="1600" dirty="0" smtClean="0">
                <a:solidFill>
                  <a:srgbClr val="1B50FF"/>
                </a:solidFill>
                <a:latin typeface="Chivo" panose="00000500000000000000" pitchFamily="2" charset="0"/>
              </a:rPr>
              <a:t>!</a:t>
            </a:r>
          </a:p>
          <a:p>
            <a:pPr algn="just"/>
            <a:endParaRPr lang="fr-FR" sz="1600" dirty="0">
              <a:solidFill>
                <a:srgbClr val="1B50FF"/>
              </a:solidFill>
              <a:latin typeface="Chivo" panose="00000500000000000000" pitchFamily="2" charset="0"/>
            </a:endParaRPr>
          </a:p>
          <a:p>
            <a:pPr algn="just"/>
            <a:r>
              <a:rPr lang="es-ES" sz="1600" dirty="0">
                <a:solidFill>
                  <a:srgbClr val="1B50FF"/>
                </a:solidFill>
                <a:latin typeface="Chivo" panose="00000500000000000000" pitchFamily="2" charset="0"/>
              </a:rPr>
              <a:t>Cada ejercicio contiene una primera diapositiva con las instrucciones y el enunciado, y una segunda diapositiva con las respuestas explicadas</a:t>
            </a:r>
            <a:r>
              <a:rPr lang="es-ES" sz="1600" dirty="0" smtClean="0">
                <a:solidFill>
                  <a:srgbClr val="1B50FF"/>
                </a:solidFill>
                <a:latin typeface="Chivo" panose="00000500000000000000" pitchFamily="2" charset="0"/>
              </a:rPr>
              <a:t>.</a:t>
            </a:r>
          </a:p>
          <a:p>
            <a:pPr algn="just"/>
            <a:endParaRPr lang="fr-FR" sz="1600" dirty="0">
              <a:solidFill>
                <a:srgbClr val="1B50FF"/>
              </a:solidFill>
              <a:latin typeface="Chivo" panose="00000500000000000000" pitchFamily="2" charset="0"/>
            </a:endParaRPr>
          </a:p>
          <a:p>
            <a:pPr algn="just"/>
            <a:r>
              <a:rPr lang="es-ES" sz="1600" b="1" dirty="0">
                <a:solidFill>
                  <a:srgbClr val="1B50FF"/>
                </a:solidFill>
                <a:latin typeface="Chivo" panose="00000500000000000000" pitchFamily="2" charset="0"/>
              </a:rPr>
              <a:t>Consejos: </a:t>
            </a:r>
            <a:r>
              <a:rPr lang="es-ES" sz="1600" dirty="0">
                <a:solidFill>
                  <a:srgbClr val="1B50FF"/>
                </a:solidFill>
                <a:latin typeface="Chivo" panose="00000500000000000000" pitchFamily="2" charset="0"/>
              </a:rPr>
              <a:t>Para cada ejercicio, antes de pasar a la segunda diapositiva, anota primero tu respuesta en tu cuaderno de CHANGE OF VIEW, para evitar ver las respuestas demasiado pronto. Además, asegúrese de ver la presentación en modo " presentación de diapositivas ".</a:t>
            </a:r>
            <a:endParaRPr lang="fr-FR" sz="1600" dirty="0">
              <a:solidFill>
                <a:srgbClr val="1B50FF"/>
              </a:solidFill>
              <a:latin typeface="Chivo" panose="00000500000000000000" pitchFamily="2" charset="0"/>
            </a:endParaRPr>
          </a:p>
          <a:p>
            <a:pPr algn="just"/>
            <a:endParaRPr lang="fr-BE" sz="1600" dirty="0">
              <a:solidFill>
                <a:srgbClr val="1B50FF"/>
              </a:solidFill>
              <a:latin typeface="Chivo" panose="00000500000000000000" pitchFamily="2" charset="0"/>
            </a:endParaRPr>
          </a:p>
          <a:p>
            <a:pPr algn="just"/>
            <a:endParaRPr lang="fr-FR" sz="1400" dirty="0">
              <a:solidFill>
                <a:srgbClr val="1B50FF"/>
              </a:solidFill>
              <a:latin typeface="Chivo" panose="00000500000000000000" pitchFamily="2" charset="0"/>
            </a:endParaRPr>
          </a:p>
        </p:txBody>
      </p:sp>
      <p:sp>
        <p:nvSpPr>
          <p:cNvPr id="5" name="Ellipse 4"/>
          <p:cNvSpPr>
            <a:spLocks noChangeAspect="1"/>
          </p:cNvSpPr>
          <p:nvPr/>
        </p:nvSpPr>
        <p:spPr>
          <a:xfrm>
            <a:off x="361890" y="5618633"/>
            <a:ext cx="1102843" cy="11028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b="1" dirty="0">
                <a:solidFill>
                  <a:srgbClr val="1B50FF"/>
                </a:solidFill>
                <a:latin typeface="Chivo" panose="00000500000000000000" pitchFamily="2" charset="0"/>
              </a:rPr>
              <a:t>Apropiación</a:t>
            </a:r>
            <a:endParaRPr lang="fr-FR" sz="700" b="1" dirty="0">
              <a:solidFill>
                <a:srgbClr val="1B50FF"/>
              </a:solidFill>
              <a:latin typeface="Chivo" panose="00000500000000000000" pitchFamily="2" charset="0"/>
            </a:endParaRPr>
          </a:p>
        </p:txBody>
      </p:sp>
    </p:spTree>
    <p:extLst>
      <p:ext uri="{BB962C8B-B14F-4D97-AF65-F5344CB8AC3E}">
        <p14:creationId xmlns:p14="http://schemas.microsoft.com/office/powerpoint/2010/main" val="118524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DC09696-8782-4BAD-8097-EF151A794B23}" type="slidenum">
              <a:rPr lang="fr-FR" smtClean="0"/>
              <a:t>16</a:t>
            </a:fld>
            <a:endParaRPr lang="fr-FR"/>
          </a:p>
        </p:txBody>
      </p:sp>
      <p:sp>
        <p:nvSpPr>
          <p:cNvPr id="3" name="Rectangle 2"/>
          <p:cNvSpPr/>
          <p:nvPr/>
        </p:nvSpPr>
        <p:spPr>
          <a:xfrm>
            <a:off x="2011680" y="1152823"/>
            <a:ext cx="6860720" cy="3600986"/>
          </a:xfrm>
          <a:prstGeom prst="rect">
            <a:avLst/>
          </a:prstGeom>
        </p:spPr>
        <p:txBody>
          <a:bodyPr wrap="square">
            <a:spAutoFit/>
          </a:bodyPr>
          <a:lstStyle/>
          <a:p>
            <a:pPr algn="just"/>
            <a:r>
              <a:rPr lang="fr-FR" b="1" dirty="0" smtClean="0">
                <a:solidFill>
                  <a:srgbClr val="4EFFB0"/>
                </a:solidFill>
                <a:latin typeface="Chivo" panose="00000500000000000000" pitchFamily="2" charset="0"/>
              </a:rPr>
              <a:t>1</a:t>
            </a:r>
            <a:r>
              <a:rPr lang="fr-FR" b="1" dirty="0">
                <a:solidFill>
                  <a:srgbClr val="4EFFB0"/>
                </a:solidFill>
                <a:latin typeface="Chivo" panose="00000500000000000000" pitchFamily="2" charset="0"/>
              </a:rPr>
              <a:t>. </a:t>
            </a:r>
            <a:r>
              <a:rPr lang="es-ES" b="1" dirty="0" smtClean="0">
                <a:solidFill>
                  <a:srgbClr val="4EFFB0"/>
                </a:solidFill>
                <a:latin typeface="Chivo" panose="00000500000000000000" pitchFamily="2" charset="0"/>
              </a:rPr>
              <a:t>Ejercicio </a:t>
            </a:r>
            <a:r>
              <a:rPr lang="es-ES" b="1" dirty="0">
                <a:solidFill>
                  <a:srgbClr val="4EFFB0"/>
                </a:solidFill>
                <a:latin typeface="Chivo" panose="00000500000000000000" pitchFamily="2" charset="0"/>
              </a:rPr>
              <a:t>sobre el criterio 1</a:t>
            </a:r>
            <a:endParaRPr lang="fr-FR" b="1" dirty="0">
              <a:solidFill>
                <a:srgbClr val="4EFFB0"/>
              </a:solidFill>
              <a:latin typeface="Chivo" panose="00000500000000000000" pitchFamily="2" charset="0"/>
            </a:endParaRPr>
          </a:p>
          <a:p>
            <a:pPr algn="just"/>
            <a:r>
              <a:rPr lang="fr-FR" b="1" dirty="0">
                <a:solidFill>
                  <a:srgbClr val="4EFFB0"/>
                </a:solidFill>
                <a:latin typeface="Chivo" panose="00000500000000000000" pitchFamily="2" charset="0"/>
              </a:rPr>
              <a:t> </a:t>
            </a:r>
          </a:p>
          <a:p>
            <a:pPr algn="just" fontAlgn="base"/>
            <a:r>
              <a:rPr lang="fr-FR" sz="1600" b="1" dirty="0" err="1" smtClean="0">
                <a:solidFill>
                  <a:srgbClr val="1B50FF"/>
                </a:solidFill>
                <a:latin typeface="Chivo" panose="00000500000000000000" pitchFamily="2" charset="0"/>
              </a:rPr>
              <a:t>Instrucciones</a:t>
            </a:r>
            <a:r>
              <a:rPr lang="fr-FR" sz="1600" dirty="0" smtClean="0">
                <a:solidFill>
                  <a:srgbClr val="1B50FF"/>
                </a:solidFill>
                <a:latin typeface="Chivo" panose="00000500000000000000" pitchFamily="2" charset="0"/>
              </a:rPr>
              <a:t>: </a:t>
            </a:r>
            <a:r>
              <a:rPr lang="es-ES" sz="1600" dirty="0">
                <a:solidFill>
                  <a:srgbClr val="1B50FF"/>
                </a:solidFill>
                <a:latin typeface="Chivo" panose="00000500000000000000" pitchFamily="2" charset="0"/>
              </a:rPr>
              <a:t>De las siguientes afirmaciones, indica las que son verdaderas y las que son falsas.</a:t>
            </a:r>
            <a:endParaRPr lang="fr-FR" sz="1600" dirty="0">
              <a:solidFill>
                <a:srgbClr val="1B50FF"/>
              </a:solidFill>
              <a:latin typeface="Chivo" panose="00000500000000000000" pitchFamily="2" charset="0"/>
            </a:endParaRPr>
          </a:p>
          <a:p>
            <a:pPr algn="just" fontAlgn="base"/>
            <a:r>
              <a:rPr lang="es-ES" sz="1600" dirty="0">
                <a:solidFill>
                  <a:srgbClr val="1B50FF"/>
                </a:solidFill>
                <a:latin typeface="Chivo" panose="00000500000000000000" pitchFamily="2" charset="0"/>
              </a:rPr>
              <a:t> </a:t>
            </a:r>
            <a:endParaRPr lang="fr-FR" sz="1600" dirty="0">
              <a:solidFill>
                <a:srgbClr val="1B50FF"/>
              </a:solidFill>
              <a:latin typeface="Chivo" panose="00000500000000000000" pitchFamily="2" charset="0"/>
            </a:endParaRPr>
          </a:p>
          <a:p>
            <a:pPr algn="just" fontAlgn="base"/>
            <a:r>
              <a:rPr lang="es-ES" sz="1600" dirty="0">
                <a:solidFill>
                  <a:srgbClr val="1B50FF"/>
                </a:solidFill>
                <a:latin typeface="Chivo" panose="00000500000000000000" pitchFamily="2" charset="0"/>
              </a:rPr>
              <a:t>La aceptación es</a:t>
            </a:r>
            <a:r>
              <a:rPr lang="es-ES" sz="1600" dirty="0" smtClean="0">
                <a:solidFill>
                  <a:srgbClr val="1B50FF"/>
                </a:solidFill>
                <a:latin typeface="Chivo" panose="00000500000000000000" pitchFamily="2" charset="0"/>
              </a:rPr>
              <a:t>:</a:t>
            </a:r>
          </a:p>
          <a:p>
            <a:pPr algn="just" fontAlgn="base"/>
            <a:endParaRPr lang="fr-FR" sz="1600" dirty="0">
              <a:solidFill>
                <a:srgbClr val="1B50FF"/>
              </a:solidFill>
              <a:latin typeface="Chivo" panose="00000500000000000000" pitchFamily="2" charset="0"/>
            </a:endParaRPr>
          </a:p>
          <a:p>
            <a:pPr algn="just" fontAlgn="base"/>
            <a:r>
              <a:rPr lang="es-ES" sz="1600" dirty="0">
                <a:solidFill>
                  <a:srgbClr val="1B50FF"/>
                </a:solidFill>
                <a:latin typeface="Chivo" panose="00000500000000000000" pitchFamily="2" charset="0"/>
              </a:rPr>
              <a:t>1. Estar de acuerdo o no con una situación</a:t>
            </a:r>
            <a:endParaRPr lang="fr-FR" sz="1600" dirty="0">
              <a:solidFill>
                <a:srgbClr val="1B50FF"/>
              </a:solidFill>
              <a:latin typeface="Chivo" panose="00000500000000000000" pitchFamily="2" charset="0"/>
            </a:endParaRPr>
          </a:p>
          <a:p>
            <a:pPr algn="just" fontAlgn="base"/>
            <a:r>
              <a:rPr lang="es-ES" sz="1600" dirty="0">
                <a:solidFill>
                  <a:srgbClr val="1B50FF"/>
                </a:solidFill>
                <a:latin typeface="Chivo" panose="00000500000000000000" pitchFamily="2" charset="0"/>
              </a:rPr>
              <a:t>2. No tener una posición moral sobre la situación</a:t>
            </a:r>
            <a:endParaRPr lang="fr-FR" sz="1600" dirty="0">
              <a:solidFill>
                <a:srgbClr val="1B50FF"/>
              </a:solidFill>
              <a:latin typeface="Chivo" panose="00000500000000000000" pitchFamily="2" charset="0"/>
            </a:endParaRPr>
          </a:p>
          <a:p>
            <a:pPr algn="just" fontAlgn="base"/>
            <a:r>
              <a:rPr lang="es-ES" sz="1600" dirty="0">
                <a:solidFill>
                  <a:srgbClr val="1B50FF"/>
                </a:solidFill>
                <a:latin typeface="Chivo" panose="00000500000000000000" pitchFamily="2" charset="0"/>
              </a:rPr>
              <a:t>3. La sumisión </a:t>
            </a:r>
            <a:endParaRPr lang="fr-FR" sz="1600" dirty="0">
              <a:solidFill>
                <a:srgbClr val="1B50FF"/>
              </a:solidFill>
              <a:latin typeface="Chivo" panose="00000500000000000000" pitchFamily="2" charset="0"/>
            </a:endParaRPr>
          </a:p>
          <a:p>
            <a:pPr algn="just" fontAlgn="base"/>
            <a:r>
              <a:rPr lang="es-ES" sz="1600" dirty="0">
                <a:solidFill>
                  <a:srgbClr val="1B50FF"/>
                </a:solidFill>
                <a:latin typeface="Chivo" panose="00000500000000000000" pitchFamily="2" charset="0"/>
              </a:rPr>
              <a:t>4. Asumir la responsabilidad</a:t>
            </a:r>
            <a:endParaRPr lang="fr-FR" sz="1600" dirty="0">
              <a:solidFill>
                <a:srgbClr val="1B50FF"/>
              </a:solidFill>
              <a:latin typeface="Chivo" panose="00000500000000000000" pitchFamily="2" charset="0"/>
            </a:endParaRPr>
          </a:p>
          <a:p>
            <a:pPr algn="just" fontAlgn="base"/>
            <a:r>
              <a:rPr lang="es-ES" sz="1600" dirty="0">
                <a:solidFill>
                  <a:srgbClr val="1B50FF"/>
                </a:solidFill>
                <a:latin typeface="Chivo" panose="00000500000000000000" pitchFamily="2" charset="0"/>
              </a:rPr>
              <a:t>5. La posición que permite la acción consciente</a:t>
            </a:r>
            <a:r>
              <a:rPr lang="es-ES" sz="1600" dirty="0" smtClean="0">
                <a:solidFill>
                  <a:srgbClr val="1B50FF"/>
                </a:solidFill>
                <a:latin typeface="Chivo" panose="00000500000000000000" pitchFamily="2" charset="0"/>
              </a:rPr>
              <a:t>.</a:t>
            </a:r>
          </a:p>
          <a:p>
            <a:pPr algn="just" fontAlgn="base"/>
            <a:endParaRPr lang="es-ES" sz="1600" dirty="0">
              <a:solidFill>
                <a:srgbClr val="1B50FF"/>
              </a:solidFill>
              <a:latin typeface="Chivo" panose="00000500000000000000" pitchFamily="2" charset="0"/>
            </a:endParaRPr>
          </a:p>
          <a:p>
            <a:pPr algn="just" fontAlgn="base"/>
            <a:endParaRPr lang="fr-FR" sz="1600" dirty="0">
              <a:solidFill>
                <a:srgbClr val="1B50FF"/>
              </a:solidFill>
              <a:latin typeface="Chivo" panose="00000500000000000000" pitchFamily="2" charset="0"/>
            </a:endParaRPr>
          </a:p>
        </p:txBody>
      </p:sp>
      <p:sp>
        <p:nvSpPr>
          <p:cNvPr id="5" name="Ellipse 4"/>
          <p:cNvSpPr>
            <a:spLocks noChangeAspect="1"/>
          </p:cNvSpPr>
          <p:nvPr/>
        </p:nvSpPr>
        <p:spPr>
          <a:xfrm>
            <a:off x="361890" y="5618633"/>
            <a:ext cx="1102843" cy="11028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b="1" dirty="0">
                <a:solidFill>
                  <a:srgbClr val="1B50FF"/>
                </a:solidFill>
                <a:latin typeface="Chivo" panose="00000500000000000000" pitchFamily="2" charset="0"/>
              </a:rPr>
              <a:t>Apropiación</a:t>
            </a:r>
            <a:endParaRPr lang="fr-FR" sz="700" b="1" dirty="0">
              <a:solidFill>
                <a:srgbClr val="1B50FF"/>
              </a:solidFill>
              <a:latin typeface="Chivo" panose="00000500000000000000" pitchFamily="2" charset="0"/>
            </a:endParaRPr>
          </a:p>
        </p:txBody>
      </p:sp>
    </p:spTree>
    <p:extLst>
      <p:ext uri="{BB962C8B-B14F-4D97-AF65-F5344CB8AC3E}">
        <p14:creationId xmlns:p14="http://schemas.microsoft.com/office/powerpoint/2010/main" val="205132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DC09696-8782-4BAD-8097-EF151A794B23}" type="slidenum">
              <a:rPr lang="fr-FR" smtClean="0"/>
              <a:t>17</a:t>
            </a:fld>
            <a:endParaRPr lang="fr-FR"/>
          </a:p>
        </p:txBody>
      </p:sp>
      <p:sp>
        <p:nvSpPr>
          <p:cNvPr id="3" name="Rectangle 2"/>
          <p:cNvSpPr/>
          <p:nvPr/>
        </p:nvSpPr>
        <p:spPr>
          <a:xfrm>
            <a:off x="1985554" y="1254033"/>
            <a:ext cx="6886846" cy="5262979"/>
          </a:xfrm>
          <a:prstGeom prst="rect">
            <a:avLst/>
          </a:prstGeom>
        </p:spPr>
        <p:txBody>
          <a:bodyPr wrap="square">
            <a:spAutoFit/>
          </a:bodyPr>
          <a:lstStyle/>
          <a:p>
            <a:pPr algn="just"/>
            <a:r>
              <a:rPr lang="es-ES" sz="1600" b="1" dirty="0" smtClean="0">
                <a:solidFill>
                  <a:srgbClr val="1B50FF"/>
                </a:solidFill>
                <a:latin typeface="Chivo" panose="00000500000000000000" pitchFamily="2" charset="0"/>
              </a:rPr>
              <a:t>Corrección:</a:t>
            </a:r>
          </a:p>
          <a:p>
            <a:pPr algn="just"/>
            <a:r>
              <a:rPr lang="es-ES" sz="1600" dirty="0">
                <a:solidFill>
                  <a:srgbClr val="1B50FF"/>
                </a:solidFill>
                <a:latin typeface="Chivo" panose="00000500000000000000" pitchFamily="2" charset="0"/>
              </a:rPr>
              <a:t>La aceptación es:</a:t>
            </a:r>
          </a:p>
          <a:p>
            <a:pPr algn="just" fontAlgn="base"/>
            <a:r>
              <a:rPr lang="es-ES" sz="1600" dirty="0" smtClean="0">
                <a:solidFill>
                  <a:srgbClr val="1B50FF"/>
                </a:solidFill>
                <a:latin typeface="Chivo" panose="00000500000000000000" pitchFamily="2" charset="0"/>
              </a:rPr>
              <a:t>1</a:t>
            </a:r>
            <a:r>
              <a:rPr lang="es-ES" sz="1600" dirty="0">
                <a:solidFill>
                  <a:srgbClr val="1B50FF"/>
                </a:solidFill>
                <a:latin typeface="Chivo" panose="00000500000000000000" pitchFamily="2" charset="0"/>
              </a:rPr>
              <a:t>. Estar de acuerdo o no con una situación</a:t>
            </a:r>
            <a:endParaRPr lang="fr-FR" sz="1600" dirty="0">
              <a:solidFill>
                <a:srgbClr val="1B50FF"/>
              </a:solidFill>
              <a:latin typeface="Chivo" panose="00000500000000000000" pitchFamily="2" charset="0"/>
            </a:endParaRPr>
          </a:p>
          <a:p>
            <a:pPr algn="just" fontAlgn="base"/>
            <a:r>
              <a:rPr lang="es-ES" sz="1600" dirty="0">
                <a:solidFill>
                  <a:srgbClr val="1B50FF"/>
                </a:solidFill>
                <a:latin typeface="Chivo" panose="00000500000000000000" pitchFamily="2" charset="0"/>
              </a:rPr>
              <a:t>2. No tener una posición moral sobre la situación</a:t>
            </a:r>
            <a:endParaRPr lang="fr-FR" sz="1600" dirty="0">
              <a:solidFill>
                <a:srgbClr val="1B50FF"/>
              </a:solidFill>
              <a:latin typeface="Chivo" panose="00000500000000000000" pitchFamily="2" charset="0"/>
            </a:endParaRPr>
          </a:p>
          <a:p>
            <a:pPr algn="just" fontAlgn="base"/>
            <a:r>
              <a:rPr lang="es-ES" sz="1600" dirty="0">
                <a:solidFill>
                  <a:srgbClr val="1B50FF"/>
                </a:solidFill>
                <a:latin typeface="Chivo" panose="00000500000000000000" pitchFamily="2" charset="0"/>
              </a:rPr>
              <a:t>3. La sumisión </a:t>
            </a:r>
            <a:endParaRPr lang="fr-FR" sz="1600" dirty="0">
              <a:solidFill>
                <a:srgbClr val="1B50FF"/>
              </a:solidFill>
              <a:latin typeface="Chivo" panose="00000500000000000000" pitchFamily="2" charset="0"/>
            </a:endParaRPr>
          </a:p>
          <a:p>
            <a:pPr algn="just" fontAlgn="base"/>
            <a:r>
              <a:rPr lang="es-ES" sz="1600" dirty="0">
                <a:solidFill>
                  <a:srgbClr val="1B50FF"/>
                </a:solidFill>
                <a:latin typeface="Chivo" panose="00000500000000000000" pitchFamily="2" charset="0"/>
              </a:rPr>
              <a:t>4. Asumir la responsabilidad</a:t>
            </a:r>
            <a:endParaRPr lang="fr-FR" sz="1600" dirty="0">
              <a:solidFill>
                <a:srgbClr val="1B50FF"/>
              </a:solidFill>
              <a:latin typeface="Chivo" panose="00000500000000000000" pitchFamily="2" charset="0"/>
            </a:endParaRPr>
          </a:p>
          <a:p>
            <a:pPr algn="just" fontAlgn="base"/>
            <a:r>
              <a:rPr lang="es-ES" sz="1600" dirty="0">
                <a:solidFill>
                  <a:srgbClr val="1B50FF"/>
                </a:solidFill>
                <a:latin typeface="Chivo" panose="00000500000000000000" pitchFamily="2" charset="0"/>
              </a:rPr>
              <a:t>5. La posición que permite la acción consciente.</a:t>
            </a:r>
          </a:p>
          <a:p>
            <a:pPr algn="just"/>
            <a:endParaRPr lang="fr-FR" sz="1600" dirty="0" smtClean="0">
              <a:solidFill>
                <a:srgbClr val="4EFFB0"/>
              </a:solidFill>
              <a:latin typeface="Chivo" panose="00000500000000000000" pitchFamily="2" charset="0"/>
            </a:endParaRPr>
          </a:p>
          <a:p>
            <a:pPr algn="just"/>
            <a:r>
              <a:rPr lang="fr-FR" sz="1600" b="1" dirty="0" smtClean="0">
                <a:solidFill>
                  <a:srgbClr val="1B50FF"/>
                </a:solidFill>
                <a:latin typeface="Chivo" panose="00000500000000000000" pitchFamily="2" charset="0"/>
              </a:rPr>
              <a:t>1 </a:t>
            </a:r>
            <a:r>
              <a:rPr lang="fr-FR" sz="1600" b="1" dirty="0">
                <a:solidFill>
                  <a:srgbClr val="1B50FF"/>
                </a:solidFill>
                <a:latin typeface="Chivo" panose="00000500000000000000" pitchFamily="2" charset="0"/>
              </a:rPr>
              <a:t>= F / 2 = V / 3 = F / 4 = V / 5 = V</a:t>
            </a:r>
          </a:p>
          <a:p>
            <a:pPr algn="just"/>
            <a:endParaRPr lang="fr-FR" sz="1600" dirty="0">
              <a:solidFill>
                <a:srgbClr val="1B50FF"/>
              </a:solidFill>
              <a:latin typeface="Chivo" panose="00000500000000000000" pitchFamily="2" charset="0"/>
            </a:endParaRPr>
          </a:p>
          <a:p>
            <a:pPr algn="just"/>
            <a:r>
              <a:rPr lang="fr-BE" sz="1600" b="1" dirty="0" smtClean="0">
                <a:solidFill>
                  <a:srgbClr val="1B50FF"/>
                </a:solidFill>
                <a:latin typeface="Chivo" panose="00000500000000000000" pitchFamily="2" charset="0"/>
              </a:rPr>
              <a:t>Feedback</a:t>
            </a:r>
            <a:r>
              <a:rPr lang="fr-BE" sz="1600" dirty="0" smtClean="0">
                <a:solidFill>
                  <a:srgbClr val="1B50FF"/>
                </a:solidFill>
                <a:latin typeface="Chivo" panose="00000500000000000000" pitchFamily="2" charset="0"/>
              </a:rPr>
              <a:t>: </a:t>
            </a:r>
            <a:r>
              <a:rPr lang="es-ES" sz="1600" dirty="0" smtClean="0">
                <a:solidFill>
                  <a:srgbClr val="1B50FF"/>
                </a:solidFill>
                <a:latin typeface="Chivo" panose="00000500000000000000" pitchFamily="2" charset="0"/>
              </a:rPr>
              <a:t>La </a:t>
            </a:r>
            <a:r>
              <a:rPr lang="es-ES" sz="1600" dirty="0">
                <a:solidFill>
                  <a:srgbClr val="1B50FF"/>
                </a:solidFill>
                <a:latin typeface="Chivo" panose="00000500000000000000" pitchFamily="2" charset="0"/>
              </a:rPr>
              <a:t>aceptación es el reconocimiento de la realidad, sin ninguna posición moral. Es simplemente una constatación, un balance de la situación que nos permite admitir la situación tal y como es, y al hacerlo, permitirnos comprender los detalles de la misma.</a:t>
            </a:r>
            <a:endParaRPr lang="fr-FR" sz="1600" dirty="0">
              <a:solidFill>
                <a:srgbClr val="1B50FF"/>
              </a:solidFill>
              <a:latin typeface="Chivo" panose="00000500000000000000" pitchFamily="2" charset="0"/>
            </a:endParaRPr>
          </a:p>
          <a:p>
            <a:pPr algn="just" fontAlgn="base"/>
            <a:r>
              <a:rPr lang="es-ES" sz="1600" dirty="0">
                <a:solidFill>
                  <a:srgbClr val="1B50FF"/>
                </a:solidFill>
                <a:latin typeface="Chivo" panose="00000500000000000000" pitchFamily="2" charset="0"/>
              </a:rPr>
              <a:t>La aceptación es una posición de fuerza, no de sumisión. Es el factor determinante para asumir la responsabilidad de forma serena y consciente, y no para sufrirla. O más bien, más seguro, porque introduce conscientemente la noción de elección (lúcida, apaciguada), elemento central de un proceso de empoderamiento.</a:t>
            </a:r>
            <a:endParaRPr lang="fr-FR" sz="1600" dirty="0">
              <a:solidFill>
                <a:srgbClr val="1B50FF"/>
              </a:solidFill>
              <a:latin typeface="Chivo" panose="00000500000000000000" pitchFamily="2" charset="0"/>
            </a:endParaRPr>
          </a:p>
          <a:p>
            <a:pPr algn="just"/>
            <a:endParaRPr lang="fr-FR" sz="1600" dirty="0">
              <a:solidFill>
                <a:srgbClr val="1B50FF"/>
              </a:solidFill>
              <a:latin typeface="Chivo" panose="00000500000000000000" pitchFamily="2" charset="0"/>
            </a:endParaRPr>
          </a:p>
          <a:p>
            <a:pPr algn="just"/>
            <a:endParaRPr lang="fr-FR" sz="1600" dirty="0">
              <a:solidFill>
                <a:srgbClr val="1B50FF"/>
              </a:solidFill>
              <a:latin typeface="Chivo" panose="00000500000000000000" pitchFamily="2" charset="0"/>
            </a:endParaRPr>
          </a:p>
        </p:txBody>
      </p:sp>
      <p:sp>
        <p:nvSpPr>
          <p:cNvPr id="5" name="Ellipse 4"/>
          <p:cNvSpPr>
            <a:spLocks noChangeAspect="1"/>
          </p:cNvSpPr>
          <p:nvPr/>
        </p:nvSpPr>
        <p:spPr>
          <a:xfrm>
            <a:off x="361890" y="5618633"/>
            <a:ext cx="1102843" cy="11028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b="1" dirty="0">
                <a:solidFill>
                  <a:srgbClr val="1B50FF"/>
                </a:solidFill>
                <a:latin typeface="Chivo" panose="00000500000000000000" pitchFamily="2" charset="0"/>
              </a:rPr>
              <a:t>Apropiación</a:t>
            </a:r>
            <a:endParaRPr lang="fr-FR" sz="700" b="1" dirty="0">
              <a:solidFill>
                <a:srgbClr val="1B50FF"/>
              </a:solidFill>
              <a:latin typeface="Chivo" panose="00000500000000000000" pitchFamily="2" charset="0"/>
            </a:endParaRPr>
          </a:p>
        </p:txBody>
      </p:sp>
    </p:spTree>
    <p:extLst>
      <p:ext uri="{BB962C8B-B14F-4D97-AF65-F5344CB8AC3E}">
        <p14:creationId xmlns:p14="http://schemas.microsoft.com/office/powerpoint/2010/main" val="412386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3">
                                            <p:txEl>
                                              <p:pRg st="2" end="2"/>
                                            </p:txEl>
                                          </p:spTgt>
                                        </p:tgtEl>
                                        <p:attrNameLst>
                                          <p:attrName>style.color</p:attrName>
                                        </p:attrNameLst>
                                      </p:cBhvr>
                                      <p:by>
                                        <p:hsl h="0" s="12549" l="25098"/>
                                      </p:by>
                                    </p:animClr>
                                    <p:animClr clrSpc="hsl" dir="cw">
                                      <p:cBhvr>
                                        <p:cTn id="7" dur="500" fill="hold"/>
                                        <p:tgtEl>
                                          <p:spTgt spid="3">
                                            <p:txEl>
                                              <p:pRg st="2" end="2"/>
                                            </p:txEl>
                                          </p:spTgt>
                                        </p:tgtEl>
                                        <p:attrNameLst>
                                          <p:attrName>fillcolor</p:attrName>
                                        </p:attrNameLst>
                                      </p:cBhvr>
                                      <p:by>
                                        <p:hsl h="0" s="12549" l="25098"/>
                                      </p:by>
                                    </p:animClr>
                                    <p:animClr clrSpc="hsl" dir="cw">
                                      <p:cBhvr>
                                        <p:cTn id="8" dur="500" fill="hold"/>
                                        <p:tgtEl>
                                          <p:spTgt spid="3">
                                            <p:txEl>
                                              <p:pRg st="2" end="2"/>
                                            </p:txEl>
                                          </p:spTgt>
                                        </p:tgtEl>
                                        <p:attrNameLst>
                                          <p:attrName>stroke.color</p:attrName>
                                        </p:attrNameLst>
                                      </p:cBhvr>
                                      <p:by>
                                        <p:hsl h="0" s="12549" l="25098"/>
                                      </p:by>
                                    </p:animClr>
                                    <p:set>
                                      <p:cBhvr>
                                        <p:cTn id="9" dur="500" fill="hold"/>
                                        <p:tgtEl>
                                          <p:spTgt spid="3">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5" presetClass="emph" presetSubtype="0" nodeType="clickEffect">
                                  <p:stCondLst>
                                    <p:cond delay="0"/>
                                  </p:stCondLst>
                                  <p:iterate type="lt">
                                    <p:tmAbs val="25"/>
                                  </p:iterate>
                                  <p:childTnLst>
                                    <p:set>
                                      <p:cBhvr override="childStyle">
                                        <p:cTn id="13" dur="indefinite"/>
                                        <p:tgtEl>
                                          <p:spTgt spid="3">
                                            <p:txEl>
                                              <p:pRg st="3" end="3"/>
                                            </p:txEl>
                                          </p:spTgt>
                                        </p:tgtEl>
                                        <p:attrNameLst>
                                          <p:attrName>style.fontWeight</p:attrName>
                                        </p:attrNameLst>
                                      </p:cBhvr>
                                      <p:to>
                                        <p:strVal val="bold"/>
                                      </p:to>
                                    </p:set>
                                  </p:childTnLst>
                                </p:cTn>
                              </p:par>
                            </p:childTnLst>
                          </p:cTn>
                        </p:par>
                      </p:childTnLst>
                    </p:cTn>
                  </p:par>
                  <p:par>
                    <p:cTn id="14" fill="hold">
                      <p:stCondLst>
                        <p:cond delay="indefinite"/>
                      </p:stCondLst>
                      <p:childTnLst>
                        <p:par>
                          <p:cTn id="15" fill="hold">
                            <p:stCondLst>
                              <p:cond delay="0"/>
                            </p:stCondLst>
                            <p:childTnLst>
                              <p:par>
                                <p:cTn id="16" presetID="30" presetClass="emph" presetSubtype="0" fill="hold" nodeType="clickEffect">
                                  <p:stCondLst>
                                    <p:cond delay="0"/>
                                  </p:stCondLst>
                                  <p:childTnLst>
                                    <p:animClr clrSpc="hsl" dir="cw">
                                      <p:cBhvr override="childStyle">
                                        <p:cTn id="17" dur="500" fill="hold"/>
                                        <p:tgtEl>
                                          <p:spTgt spid="3">
                                            <p:txEl>
                                              <p:pRg st="4" end="4"/>
                                            </p:txEl>
                                          </p:spTgt>
                                        </p:tgtEl>
                                        <p:attrNameLst>
                                          <p:attrName>style.color</p:attrName>
                                        </p:attrNameLst>
                                      </p:cBhvr>
                                      <p:by>
                                        <p:hsl h="0" s="12549" l="25098"/>
                                      </p:by>
                                    </p:animClr>
                                    <p:animClr clrSpc="hsl" dir="cw">
                                      <p:cBhvr>
                                        <p:cTn id="18" dur="500" fill="hold"/>
                                        <p:tgtEl>
                                          <p:spTgt spid="3">
                                            <p:txEl>
                                              <p:pRg st="4" end="4"/>
                                            </p:txEl>
                                          </p:spTgt>
                                        </p:tgtEl>
                                        <p:attrNameLst>
                                          <p:attrName>fillcolor</p:attrName>
                                        </p:attrNameLst>
                                      </p:cBhvr>
                                      <p:by>
                                        <p:hsl h="0" s="12549" l="25098"/>
                                      </p:by>
                                    </p:animClr>
                                    <p:animClr clrSpc="hsl" dir="cw">
                                      <p:cBhvr>
                                        <p:cTn id="19" dur="500" fill="hold"/>
                                        <p:tgtEl>
                                          <p:spTgt spid="3">
                                            <p:txEl>
                                              <p:pRg st="4" end="4"/>
                                            </p:txEl>
                                          </p:spTgt>
                                        </p:tgtEl>
                                        <p:attrNameLst>
                                          <p:attrName>stroke.color</p:attrName>
                                        </p:attrNameLst>
                                      </p:cBhvr>
                                      <p:by>
                                        <p:hsl h="0" s="12549" l="25098"/>
                                      </p:by>
                                    </p:animClr>
                                    <p:set>
                                      <p:cBhvr>
                                        <p:cTn id="20" dur="500" fill="hold"/>
                                        <p:tgtEl>
                                          <p:spTgt spid="3">
                                            <p:txEl>
                                              <p:pRg st="4" end="4"/>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5" presetClass="emph" presetSubtype="0" nodeType="clickEffect">
                                  <p:stCondLst>
                                    <p:cond delay="0"/>
                                  </p:stCondLst>
                                  <p:iterate type="lt">
                                    <p:tmAbs val="25"/>
                                  </p:iterate>
                                  <p:childTnLst>
                                    <p:set>
                                      <p:cBhvr override="childStyle">
                                        <p:cTn id="24" dur="indefinite"/>
                                        <p:tgtEl>
                                          <p:spTgt spid="3">
                                            <p:txEl>
                                              <p:pRg st="5" end="5"/>
                                            </p:txEl>
                                          </p:spTgt>
                                        </p:tgtEl>
                                        <p:attrNameLst>
                                          <p:attrName>style.fontWeight</p:attrName>
                                        </p:attrNameLst>
                                      </p:cBhvr>
                                      <p:to>
                                        <p:strVal val="bold"/>
                                      </p:to>
                                    </p:set>
                                  </p:childTnLst>
                                </p:cTn>
                              </p:par>
                            </p:childTnLst>
                          </p:cTn>
                        </p:par>
                      </p:childTnLst>
                    </p:cTn>
                  </p:par>
                  <p:par>
                    <p:cTn id="25" fill="hold">
                      <p:stCondLst>
                        <p:cond delay="indefinite"/>
                      </p:stCondLst>
                      <p:childTnLst>
                        <p:par>
                          <p:cTn id="26" fill="hold">
                            <p:stCondLst>
                              <p:cond delay="0"/>
                            </p:stCondLst>
                            <p:childTnLst>
                              <p:par>
                                <p:cTn id="27" presetID="15" presetClass="emph" presetSubtype="0" nodeType="clickEffect">
                                  <p:stCondLst>
                                    <p:cond delay="0"/>
                                  </p:stCondLst>
                                  <p:iterate type="lt">
                                    <p:tmAbs val="25"/>
                                  </p:iterate>
                                  <p:childTnLst>
                                    <p:set>
                                      <p:cBhvr override="childStyle">
                                        <p:cTn id="28" dur="indefinite"/>
                                        <p:tgtEl>
                                          <p:spTgt spid="3">
                                            <p:txEl>
                                              <p:pRg st="6" end="6"/>
                                            </p:txEl>
                                          </p:spTgt>
                                        </p:tgtEl>
                                        <p:attrNameLst>
                                          <p:attrName>style.fontWeight</p:attrName>
                                        </p:attrNameLst>
                                      </p:cBhvr>
                                      <p:to>
                                        <p:strVal val="bold"/>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fade">
                                      <p:cBhvr>
                                        <p:cTn id="4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DC09696-8782-4BAD-8097-EF151A794B23}" type="slidenum">
              <a:rPr lang="fr-FR" smtClean="0"/>
              <a:t>18</a:t>
            </a:fld>
            <a:endParaRPr lang="fr-FR"/>
          </a:p>
        </p:txBody>
      </p:sp>
      <p:sp>
        <p:nvSpPr>
          <p:cNvPr id="3" name="Rectangle 2"/>
          <p:cNvSpPr/>
          <p:nvPr/>
        </p:nvSpPr>
        <p:spPr>
          <a:xfrm>
            <a:off x="2037806" y="1274564"/>
            <a:ext cx="6834594" cy="5047536"/>
          </a:xfrm>
          <a:prstGeom prst="rect">
            <a:avLst/>
          </a:prstGeom>
        </p:spPr>
        <p:txBody>
          <a:bodyPr wrap="square">
            <a:spAutoFit/>
          </a:bodyPr>
          <a:lstStyle/>
          <a:p>
            <a:pPr algn="just"/>
            <a:r>
              <a:rPr lang="fr-FR" b="1" dirty="0">
                <a:solidFill>
                  <a:srgbClr val="4EFFB0"/>
                </a:solidFill>
                <a:latin typeface="Chivo" panose="00000500000000000000" pitchFamily="2" charset="0"/>
              </a:rPr>
              <a:t>2. </a:t>
            </a:r>
            <a:r>
              <a:rPr lang="es-ES" b="1" dirty="0" smtClean="0">
                <a:solidFill>
                  <a:srgbClr val="4EFFB0"/>
                </a:solidFill>
                <a:latin typeface="Chivo" panose="00000500000000000000" pitchFamily="2" charset="0"/>
              </a:rPr>
              <a:t>Ejercicio </a:t>
            </a:r>
            <a:r>
              <a:rPr lang="es-ES" b="1" dirty="0">
                <a:solidFill>
                  <a:srgbClr val="4EFFB0"/>
                </a:solidFill>
                <a:latin typeface="Chivo" panose="00000500000000000000" pitchFamily="2" charset="0"/>
              </a:rPr>
              <a:t>sobre el criterio 2 </a:t>
            </a:r>
            <a:endParaRPr lang="fr-FR" b="1" dirty="0">
              <a:solidFill>
                <a:srgbClr val="4EFFB0"/>
              </a:solidFill>
              <a:latin typeface="Chivo" panose="00000500000000000000" pitchFamily="2" charset="0"/>
            </a:endParaRPr>
          </a:p>
          <a:p>
            <a:pPr algn="just"/>
            <a:endParaRPr lang="fr-FR" sz="1600" dirty="0">
              <a:solidFill>
                <a:srgbClr val="1B50FF"/>
              </a:solidFill>
              <a:latin typeface="Chivo" panose="00000500000000000000" pitchFamily="2" charset="0"/>
            </a:endParaRPr>
          </a:p>
          <a:p>
            <a:pPr algn="just"/>
            <a:r>
              <a:rPr lang="fr-FR" sz="1600" b="1" dirty="0" err="1" smtClean="0">
                <a:solidFill>
                  <a:srgbClr val="1B50FF"/>
                </a:solidFill>
                <a:latin typeface="Chivo" panose="00000500000000000000" pitchFamily="2" charset="0"/>
              </a:rPr>
              <a:t>Instrucciones</a:t>
            </a:r>
            <a:r>
              <a:rPr lang="fr-FR" sz="1600" dirty="0" smtClean="0">
                <a:solidFill>
                  <a:srgbClr val="1B50FF"/>
                </a:solidFill>
                <a:latin typeface="Chivo" panose="00000500000000000000" pitchFamily="2" charset="0"/>
              </a:rPr>
              <a:t>:</a:t>
            </a:r>
            <a:r>
              <a:rPr lang="es-ES" sz="1600" dirty="0">
                <a:solidFill>
                  <a:srgbClr val="1B50FF"/>
                </a:solidFill>
                <a:latin typeface="Chivo" panose="00000500000000000000" pitchFamily="2" charset="0"/>
              </a:rPr>
              <a:t> </a:t>
            </a:r>
            <a:r>
              <a:rPr lang="es-ES" sz="1600" dirty="0" smtClean="0">
                <a:solidFill>
                  <a:srgbClr val="1B50FF"/>
                </a:solidFill>
                <a:latin typeface="Chivo" panose="00000500000000000000" pitchFamily="2" charset="0"/>
              </a:rPr>
              <a:t>Relaciona </a:t>
            </a:r>
            <a:r>
              <a:rPr lang="es-ES" sz="1600" dirty="0">
                <a:solidFill>
                  <a:srgbClr val="1B50FF"/>
                </a:solidFill>
                <a:latin typeface="Chivo" panose="00000500000000000000" pitchFamily="2" charset="0"/>
              </a:rPr>
              <a:t>los 4 tipos principales de comunicación (1, 2, 3, 4) con su correspondiente descripción (A, B, C, D).</a:t>
            </a:r>
            <a:endParaRPr lang="fr-FR" sz="1600" dirty="0">
              <a:solidFill>
                <a:srgbClr val="1B50FF"/>
              </a:solidFill>
              <a:latin typeface="Chivo" panose="00000500000000000000" pitchFamily="2" charset="0"/>
            </a:endParaRPr>
          </a:p>
          <a:p>
            <a:pPr algn="just" fontAlgn="base"/>
            <a:endParaRPr lang="fr-FR" sz="1600" dirty="0">
              <a:solidFill>
                <a:srgbClr val="1B50FF"/>
              </a:solidFill>
              <a:latin typeface="Chivo" panose="00000500000000000000" pitchFamily="2" charset="0"/>
            </a:endParaRPr>
          </a:p>
          <a:p>
            <a:pPr algn="just" fontAlgn="base"/>
            <a:r>
              <a:rPr lang="es-ES" sz="1600" dirty="0">
                <a:solidFill>
                  <a:srgbClr val="1B50FF"/>
                </a:solidFill>
                <a:latin typeface="Chivo" panose="00000500000000000000" pitchFamily="2" charset="0"/>
              </a:rPr>
              <a:t>Tipo de comunicación</a:t>
            </a:r>
            <a:r>
              <a:rPr lang="es-ES" sz="1600" dirty="0" smtClean="0">
                <a:solidFill>
                  <a:srgbClr val="1B50FF"/>
                </a:solidFill>
                <a:latin typeface="Chivo" panose="00000500000000000000" pitchFamily="2" charset="0"/>
              </a:rPr>
              <a:t>:</a:t>
            </a:r>
          </a:p>
          <a:p>
            <a:pPr algn="just" fontAlgn="base"/>
            <a:endParaRPr lang="fr-FR" sz="1600" dirty="0">
              <a:solidFill>
                <a:srgbClr val="1B50FF"/>
              </a:solidFill>
              <a:latin typeface="Chivo" panose="00000500000000000000" pitchFamily="2" charset="0"/>
            </a:endParaRPr>
          </a:p>
          <a:p>
            <a:pPr algn="just" fontAlgn="base"/>
            <a:r>
              <a:rPr lang="es-ES" sz="1600" dirty="0">
                <a:solidFill>
                  <a:srgbClr val="1B50FF"/>
                </a:solidFill>
                <a:latin typeface="Chivo" panose="00000500000000000000" pitchFamily="2" charset="0"/>
              </a:rPr>
              <a:t>1. </a:t>
            </a:r>
            <a:r>
              <a:rPr lang="fr-FR" sz="1600" dirty="0" smtClean="0">
                <a:solidFill>
                  <a:srgbClr val="1B50FF"/>
                </a:solidFill>
                <a:latin typeface="Chivo" panose="00000500000000000000" pitchFamily="2" charset="0"/>
              </a:rPr>
              <a:t>De </a:t>
            </a:r>
            <a:r>
              <a:rPr lang="fr-FR" sz="1600" dirty="0" err="1" smtClean="0">
                <a:solidFill>
                  <a:srgbClr val="1B50FF"/>
                </a:solidFill>
                <a:latin typeface="Chivo" panose="00000500000000000000" pitchFamily="2" charset="0"/>
              </a:rPr>
              <a:t>cabeza</a:t>
            </a:r>
            <a:r>
              <a:rPr lang="fr-FR" sz="1600" dirty="0" smtClean="0">
                <a:solidFill>
                  <a:srgbClr val="1B50FF"/>
                </a:solidFill>
                <a:latin typeface="Chivo" panose="00000500000000000000" pitchFamily="2" charset="0"/>
              </a:rPr>
              <a:t> a </a:t>
            </a:r>
            <a:r>
              <a:rPr lang="fr-FR" sz="1600" dirty="0" err="1" smtClean="0">
                <a:solidFill>
                  <a:srgbClr val="1B50FF"/>
                </a:solidFill>
                <a:latin typeface="Chivo" panose="00000500000000000000" pitchFamily="2" charset="0"/>
              </a:rPr>
              <a:t>cabeza</a:t>
            </a:r>
            <a:endParaRPr lang="fr-FR" sz="1600" dirty="0">
              <a:solidFill>
                <a:srgbClr val="1B50FF"/>
              </a:solidFill>
              <a:latin typeface="Chivo" panose="00000500000000000000" pitchFamily="2" charset="0"/>
            </a:endParaRPr>
          </a:p>
          <a:p>
            <a:pPr algn="just" fontAlgn="base"/>
            <a:r>
              <a:rPr lang="es-ES" sz="1600" dirty="0">
                <a:solidFill>
                  <a:srgbClr val="1B50FF"/>
                </a:solidFill>
                <a:latin typeface="Chivo" panose="00000500000000000000" pitchFamily="2" charset="0"/>
              </a:rPr>
              <a:t>2. De cabeza a corazón </a:t>
            </a:r>
            <a:endParaRPr lang="fr-FR" sz="1600" dirty="0">
              <a:solidFill>
                <a:srgbClr val="1B50FF"/>
              </a:solidFill>
              <a:latin typeface="Chivo" panose="00000500000000000000" pitchFamily="2" charset="0"/>
            </a:endParaRPr>
          </a:p>
          <a:p>
            <a:pPr algn="just" fontAlgn="base"/>
            <a:r>
              <a:rPr lang="es-ES" sz="1600" dirty="0">
                <a:solidFill>
                  <a:srgbClr val="1B50FF"/>
                </a:solidFill>
                <a:latin typeface="Chivo" panose="00000500000000000000" pitchFamily="2" charset="0"/>
              </a:rPr>
              <a:t>3. De corazón a cabeza</a:t>
            </a:r>
            <a:endParaRPr lang="fr-FR" sz="1600" dirty="0">
              <a:solidFill>
                <a:srgbClr val="1B50FF"/>
              </a:solidFill>
              <a:latin typeface="Chivo" panose="00000500000000000000" pitchFamily="2" charset="0"/>
            </a:endParaRPr>
          </a:p>
          <a:p>
            <a:pPr algn="just" fontAlgn="base"/>
            <a:r>
              <a:rPr lang="es-ES" sz="1600" dirty="0">
                <a:solidFill>
                  <a:srgbClr val="1B50FF"/>
                </a:solidFill>
                <a:latin typeface="Chivo" panose="00000500000000000000" pitchFamily="2" charset="0"/>
              </a:rPr>
              <a:t>4. De corazón a corazón</a:t>
            </a:r>
            <a:endParaRPr lang="fr-FR" sz="1600" dirty="0">
              <a:solidFill>
                <a:srgbClr val="1B50FF"/>
              </a:solidFill>
              <a:latin typeface="Chivo" panose="00000500000000000000" pitchFamily="2" charset="0"/>
            </a:endParaRPr>
          </a:p>
          <a:p>
            <a:pPr algn="just" fontAlgn="base"/>
            <a:r>
              <a:rPr lang="es-ES" sz="1600" dirty="0">
                <a:solidFill>
                  <a:srgbClr val="1B50FF"/>
                </a:solidFill>
                <a:latin typeface="Chivo" panose="00000500000000000000" pitchFamily="2" charset="0"/>
              </a:rPr>
              <a:t> </a:t>
            </a:r>
            <a:endParaRPr lang="fr-FR" sz="1600" dirty="0">
              <a:solidFill>
                <a:srgbClr val="1B50FF"/>
              </a:solidFill>
              <a:latin typeface="Chivo" panose="00000500000000000000" pitchFamily="2" charset="0"/>
            </a:endParaRPr>
          </a:p>
          <a:p>
            <a:pPr algn="just" fontAlgn="base"/>
            <a:r>
              <a:rPr lang="es-ES" sz="1600" dirty="0">
                <a:solidFill>
                  <a:srgbClr val="1B50FF"/>
                </a:solidFill>
                <a:latin typeface="Chivo" panose="00000500000000000000" pitchFamily="2" charset="0"/>
              </a:rPr>
              <a:t>Descripción del tipo de comunicación</a:t>
            </a:r>
            <a:r>
              <a:rPr lang="es-ES" sz="1600" dirty="0" smtClean="0">
                <a:solidFill>
                  <a:srgbClr val="1B50FF"/>
                </a:solidFill>
                <a:latin typeface="Chivo" panose="00000500000000000000" pitchFamily="2" charset="0"/>
              </a:rPr>
              <a:t>:</a:t>
            </a:r>
          </a:p>
          <a:p>
            <a:pPr algn="just" fontAlgn="base"/>
            <a:endParaRPr lang="fr-FR" sz="1600" dirty="0">
              <a:solidFill>
                <a:srgbClr val="1B50FF"/>
              </a:solidFill>
              <a:latin typeface="Chivo" panose="00000500000000000000" pitchFamily="2" charset="0"/>
            </a:endParaRPr>
          </a:p>
          <a:p>
            <a:pPr algn="just" fontAlgn="base"/>
            <a:r>
              <a:rPr lang="es-ES" sz="1600" dirty="0">
                <a:solidFill>
                  <a:srgbClr val="1B50FF"/>
                </a:solidFill>
                <a:latin typeface="Chivo" panose="00000500000000000000" pitchFamily="2" charset="0"/>
              </a:rPr>
              <a:t>A. Comunicación de emoción a emoción, con escucha y comprensión profunda.</a:t>
            </a:r>
            <a:endParaRPr lang="fr-FR" sz="1600" dirty="0">
              <a:solidFill>
                <a:srgbClr val="1B50FF"/>
              </a:solidFill>
              <a:latin typeface="Chivo" panose="00000500000000000000" pitchFamily="2" charset="0"/>
            </a:endParaRPr>
          </a:p>
          <a:p>
            <a:pPr algn="just" fontAlgn="base"/>
            <a:r>
              <a:rPr lang="es-ES" sz="1600" dirty="0">
                <a:solidFill>
                  <a:srgbClr val="1B50FF"/>
                </a:solidFill>
                <a:latin typeface="Chivo" panose="00000500000000000000" pitchFamily="2" charset="0"/>
              </a:rPr>
              <a:t>B. Comunicación de una persona que entrega un problema personal a un interlocutor que lo tratará racionalmente. </a:t>
            </a:r>
            <a:endParaRPr lang="fr-FR" sz="1600" dirty="0">
              <a:solidFill>
                <a:srgbClr val="1B50FF"/>
              </a:solidFill>
              <a:latin typeface="Chivo" panose="00000500000000000000" pitchFamily="2" charset="0"/>
            </a:endParaRPr>
          </a:p>
          <a:p>
            <a:pPr algn="just" fontAlgn="base"/>
            <a:r>
              <a:rPr lang="es-ES" sz="1600" dirty="0">
                <a:solidFill>
                  <a:srgbClr val="1B50FF"/>
                </a:solidFill>
                <a:latin typeface="Chivo" panose="00000500000000000000" pitchFamily="2" charset="0"/>
              </a:rPr>
              <a:t>C. Estimulación de la parte emocional del interlocutor.</a:t>
            </a:r>
            <a:endParaRPr lang="fr-FR" sz="1600" dirty="0">
              <a:solidFill>
                <a:srgbClr val="1B50FF"/>
              </a:solidFill>
              <a:latin typeface="Chivo" panose="00000500000000000000" pitchFamily="2" charset="0"/>
            </a:endParaRPr>
          </a:p>
          <a:p>
            <a:pPr algn="just" fontAlgn="base"/>
            <a:r>
              <a:rPr lang="es-ES" sz="1600" dirty="0">
                <a:solidFill>
                  <a:srgbClr val="1B50FF"/>
                </a:solidFill>
                <a:latin typeface="Chivo" panose="00000500000000000000" pitchFamily="2" charset="0"/>
              </a:rPr>
              <a:t>D. Intercambio de ideas y conceptos, en una relación recíproca</a:t>
            </a:r>
            <a:r>
              <a:rPr lang="es-ES" sz="1600" dirty="0" smtClean="0">
                <a:solidFill>
                  <a:srgbClr val="1B50FF"/>
                </a:solidFill>
                <a:latin typeface="Chivo" panose="00000500000000000000" pitchFamily="2" charset="0"/>
              </a:rPr>
              <a:t>.</a:t>
            </a:r>
            <a:endParaRPr lang="fr-FR" sz="1600" dirty="0">
              <a:solidFill>
                <a:srgbClr val="1B50FF"/>
              </a:solidFill>
              <a:latin typeface="Chivo" panose="00000500000000000000" pitchFamily="2" charset="0"/>
            </a:endParaRPr>
          </a:p>
        </p:txBody>
      </p:sp>
      <p:sp>
        <p:nvSpPr>
          <p:cNvPr id="5" name="Ellipse 4"/>
          <p:cNvSpPr>
            <a:spLocks noChangeAspect="1"/>
          </p:cNvSpPr>
          <p:nvPr/>
        </p:nvSpPr>
        <p:spPr>
          <a:xfrm>
            <a:off x="361890" y="5618633"/>
            <a:ext cx="1102843" cy="11028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b="1" dirty="0">
                <a:solidFill>
                  <a:srgbClr val="1B50FF"/>
                </a:solidFill>
                <a:latin typeface="Chivo" panose="00000500000000000000" pitchFamily="2" charset="0"/>
              </a:rPr>
              <a:t>Apropiación</a:t>
            </a:r>
            <a:endParaRPr lang="fr-FR" sz="700" b="1" dirty="0">
              <a:solidFill>
                <a:srgbClr val="1B50FF"/>
              </a:solidFill>
              <a:latin typeface="Chivo" panose="00000500000000000000" pitchFamily="2" charset="0"/>
            </a:endParaRPr>
          </a:p>
        </p:txBody>
      </p:sp>
    </p:spTree>
    <p:extLst>
      <p:ext uri="{BB962C8B-B14F-4D97-AF65-F5344CB8AC3E}">
        <p14:creationId xmlns:p14="http://schemas.microsoft.com/office/powerpoint/2010/main" val="85078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fade">
                                      <p:cBhvr>
                                        <p:cTn id="52" dur="500"/>
                                        <p:tgtEl>
                                          <p:spTgt spid="3">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Effect transition="in" filter="fade">
                                      <p:cBhvr>
                                        <p:cTn id="57" dur="500"/>
                                        <p:tgtEl>
                                          <p:spTgt spid="3">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5" end="15"/>
                                            </p:txEl>
                                          </p:spTgt>
                                        </p:tgtEl>
                                        <p:attrNameLst>
                                          <p:attrName>style.visibility</p:attrName>
                                        </p:attrNameLst>
                                      </p:cBhvr>
                                      <p:to>
                                        <p:strVal val="visible"/>
                                      </p:to>
                                    </p:set>
                                    <p:animEffect transition="in" filter="fade">
                                      <p:cBhvr>
                                        <p:cTn id="62" dur="500"/>
                                        <p:tgtEl>
                                          <p:spTgt spid="3">
                                            <p:txEl>
                                              <p:pRg st="15" end="1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animEffect transition="in" filter="fade">
                                      <p:cBhvr>
                                        <p:cTn id="67"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DC09696-8782-4BAD-8097-EF151A794B23}" type="slidenum">
              <a:rPr lang="fr-FR" smtClean="0"/>
              <a:t>19</a:t>
            </a:fld>
            <a:endParaRPr lang="fr-FR"/>
          </a:p>
        </p:txBody>
      </p:sp>
      <p:sp>
        <p:nvSpPr>
          <p:cNvPr id="3" name="Rectangle 2"/>
          <p:cNvSpPr/>
          <p:nvPr/>
        </p:nvSpPr>
        <p:spPr>
          <a:xfrm>
            <a:off x="1985554" y="1254034"/>
            <a:ext cx="6886846" cy="4524315"/>
          </a:xfrm>
          <a:prstGeom prst="rect">
            <a:avLst/>
          </a:prstGeom>
        </p:spPr>
        <p:txBody>
          <a:bodyPr wrap="square">
            <a:spAutoFit/>
          </a:bodyPr>
          <a:lstStyle/>
          <a:p>
            <a:r>
              <a:rPr lang="es-ES" sz="1600" b="1" dirty="0" smtClean="0">
                <a:solidFill>
                  <a:srgbClr val="1B50FF"/>
                </a:solidFill>
                <a:latin typeface="Chivo" panose="00000500000000000000" pitchFamily="2" charset="0"/>
              </a:rPr>
              <a:t>Corrección:</a:t>
            </a:r>
          </a:p>
          <a:p>
            <a:pPr algn="just" fontAlgn="base"/>
            <a:endParaRPr lang="es-ES" sz="1600" dirty="0" smtClean="0">
              <a:solidFill>
                <a:srgbClr val="1B50FF"/>
              </a:solidFill>
              <a:latin typeface="Chivo" panose="00000500000000000000" pitchFamily="2" charset="0"/>
            </a:endParaRPr>
          </a:p>
          <a:p>
            <a:pPr algn="just" fontAlgn="base"/>
            <a:r>
              <a:rPr lang="es-ES" sz="1600" dirty="0" smtClean="0">
                <a:solidFill>
                  <a:srgbClr val="1B50FF"/>
                </a:solidFill>
                <a:latin typeface="Chivo" panose="00000500000000000000" pitchFamily="2" charset="0"/>
              </a:rPr>
              <a:t>A</a:t>
            </a:r>
            <a:r>
              <a:rPr lang="es-ES" sz="1600" dirty="0">
                <a:solidFill>
                  <a:srgbClr val="1B50FF"/>
                </a:solidFill>
                <a:latin typeface="Chivo" panose="00000500000000000000" pitchFamily="2" charset="0"/>
              </a:rPr>
              <a:t>. Comunicación de emoción a emoción, con escucha y comprensión profunda.</a:t>
            </a:r>
            <a:endParaRPr lang="fr-FR" sz="1600" dirty="0">
              <a:solidFill>
                <a:srgbClr val="1B50FF"/>
              </a:solidFill>
              <a:latin typeface="Chivo" panose="00000500000000000000" pitchFamily="2" charset="0"/>
            </a:endParaRPr>
          </a:p>
          <a:p>
            <a:pPr algn="just" fontAlgn="base"/>
            <a:endParaRPr lang="es-ES" sz="1600" dirty="0" smtClean="0">
              <a:solidFill>
                <a:srgbClr val="1B50FF"/>
              </a:solidFill>
              <a:latin typeface="Chivo" panose="00000500000000000000" pitchFamily="2" charset="0"/>
            </a:endParaRPr>
          </a:p>
          <a:p>
            <a:pPr algn="just" fontAlgn="base"/>
            <a:endParaRPr lang="es-ES" sz="1600" dirty="0" smtClean="0">
              <a:solidFill>
                <a:srgbClr val="1B50FF"/>
              </a:solidFill>
              <a:latin typeface="Chivo" panose="00000500000000000000" pitchFamily="2" charset="0"/>
            </a:endParaRPr>
          </a:p>
          <a:p>
            <a:pPr algn="just" fontAlgn="base"/>
            <a:r>
              <a:rPr lang="es-ES" sz="1600" dirty="0" smtClean="0">
                <a:solidFill>
                  <a:srgbClr val="1B50FF"/>
                </a:solidFill>
                <a:latin typeface="Chivo" panose="00000500000000000000" pitchFamily="2" charset="0"/>
              </a:rPr>
              <a:t>B</a:t>
            </a:r>
            <a:r>
              <a:rPr lang="es-ES" sz="1600" dirty="0">
                <a:solidFill>
                  <a:srgbClr val="1B50FF"/>
                </a:solidFill>
                <a:latin typeface="Chivo" panose="00000500000000000000" pitchFamily="2" charset="0"/>
              </a:rPr>
              <a:t>. Comunicación de una persona que entrega un problema personal a un interlocutor que lo tratará racionalmente. </a:t>
            </a:r>
            <a:endParaRPr lang="fr-FR" sz="1600" dirty="0">
              <a:solidFill>
                <a:srgbClr val="1B50FF"/>
              </a:solidFill>
              <a:latin typeface="Chivo" panose="00000500000000000000" pitchFamily="2" charset="0"/>
            </a:endParaRPr>
          </a:p>
          <a:p>
            <a:pPr algn="just" fontAlgn="base"/>
            <a:endParaRPr lang="es-ES" sz="1600" dirty="0" smtClean="0">
              <a:solidFill>
                <a:srgbClr val="1B50FF"/>
              </a:solidFill>
              <a:latin typeface="Chivo" panose="00000500000000000000" pitchFamily="2" charset="0"/>
            </a:endParaRPr>
          </a:p>
          <a:p>
            <a:pPr algn="just" fontAlgn="base"/>
            <a:endParaRPr lang="es-ES" sz="1600" dirty="0" smtClean="0">
              <a:solidFill>
                <a:srgbClr val="1B50FF"/>
              </a:solidFill>
              <a:latin typeface="Chivo" panose="00000500000000000000" pitchFamily="2" charset="0"/>
            </a:endParaRPr>
          </a:p>
          <a:p>
            <a:pPr algn="just" fontAlgn="base"/>
            <a:r>
              <a:rPr lang="es-ES" sz="1600" dirty="0" smtClean="0">
                <a:solidFill>
                  <a:srgbClr val="1B50FF"/>
                </a:solidFill>
                <a:latin typeface="Chivo" panose="00000500000000000000" pitchFamily="2" charset="0"/>
              </a:rPr>
              <a:t>C</a:t>
            </a:r>
            <a:r>
              <a:rPr lang="es-ES" sz="1600" dirty="0">
                <a:solidFill>
                  <a:srgbClr val="1B50FF"/>
                </a:solidFill>
                <a:latin typeface="Chivo" panose="00000500000000000000" pitchFamily="2" charset="0"/>
              </a:rPr>
              <a:t>. Estimulación de la parte emocional del interlocutor.</a:t>
            </a:r>
            <a:endParaRPr lang="fr-FR" sz="1600" dirty="0">
              <a:solidFill>
                <a:srgbClr val="1B50FF"/>
              </a:solidFill>
              <a:latin typeface="Chivo" panose="00000500000000000000" pitchFamily="2" charset="0"/>
            </a:endParaRPr>
          </a:p>
          <a:p>
            <a:pPr algn="just" fontAlgn="base"/>
            <a:endParaRPr lang="es-ES" sz="1600" dirty="0" smtClean="0">
              <a:solidFill>
                <a:srgbClr val="1B50FF"/>
              </a:solidFill>
              <a:latin typeface="Chivo" panose="00000500000000000000" pitchFamily="2" charset="0"/>
            </a:endParaRPr>
          </a:p>
          <a:p>
            <a:pPr algn="just" fontAlgn="base"/>
            <a:endParaRPr lang="es-ES" sz="1600" dirty="0" smtClean="0">
              <a:solidFill>
                <a:srgbClr val="1B50FF"/>
              </a:solidFill>
              <a:latin typeface="Chivo" panose="00000500000000000000" pitchFamily="2" charset="0"/>
            </a:endParaRPr>
          </a:p>
          <a:p>
            <a:pPr algn="just" fontAlgn="base"/>
            <a:r>
              <a:rPr lang="es-ES" sz="1600" dirty="0" smtClean="0">
                <a:solidFill>
                  <a:srgbClr val="1B50FF"/>
                </a:solidFill>
                <a:latin typeface="Chivo" panose="00000500000000000000" pitchFamily="2" charset="0"/>
              </a:rPr>
              <a:t>D</a:t>
            </a:r>
            <a:r>
              <a:rPr lang="es-ES" sz="1600" dirty="0">
                <a:solidFill>
                  <a:srgbClr val="1B50FF"/>
                </a:solidFill>
                <a:latin typeface="Chivo" panose="00000500000000000000" pitchFamily="2" charset="0"/>
              </a:rPr>
              <a:t>. Intercambio de ideas y conceptos, en una relación recíproca.</a:t>
            </a:r>
            <a:endParaRPr lang="fr-FR" sz="1600" dirty="0">
              <a:solidFill>
                <a:srgbClr val="1B50FF"/>
              </a:solidFill>
              <a:latin typeface="Chivo" panose="00000500000000000000" pitchFamily="2" charset="0"/>
            </a:endParaRPr>
          </a:p>
          <a:p>
            <a:pPr lvl="0"/>
            <a:endParaRPr lang="fr-FR" sz="1600" dirty="0">
              <a:solidFill>
                <a:srgbClr val="1B50FF"/>
              </a:solidFill>
              <a:latin typeface="Chivo" panose="00000500000000000000" pitchFamily="2" charset="0"/>
            </a:endParaRPr>
          </a:p>
          <a:p>
            <a:pPr lvl="0"/>
            <a:endParaRPr lang="fr-FR" sz="1600" dirty="0">
              <a:solidFill>
                <a:srgbClr val="1B50FF"/>
              </a:solidFill>
              <a:latin typeface="Chivo" panose="00000500000000000000" pitchFamily="2" charset="0"/>
            </a:endParaRPr>
          </a:p>
          <a:p>
            <a:pPr lvl="0"/>
            <a:endParaRPr lang="fr-FR" sz="1600" dirty="0" smtClean="0">
              <a:solidFill>
                <a:srgbClr val="1B50FF"/>
              </a:solidFill>
              <a:latin typeface="Chivo" panose="00000500000000000000" pitchFamily="2" charset="0"/>
            </a:endParaRPr>
          </a:p>
          <a:p>
            <a:r>
              <a:rPr lang="es-ES" sz="1600" b="1" dirty="0" smtClean="0">
                <a:solidFill>
                  <a:srgbClr val="1B50FF"/>
                </a:solidFill>
                <a:latin typeface="Chivo" panose="00000500000000000000" pitchFamily="2" charset="0"/>
              </a:rPr>
              <a:t>1 </a:t>
            </a:r>
            <a:r>
              <a:rPr lang="es-ES" sz="1600" b="1" dirty="0">
                <a:solidFill>
                  <a:srgbClr val="1B50FF"/>
                </a:solidFill>
                <a:latin typeface="Chivo" panose="00000500000000000000" pitchFamily="2" charset="0"/>
              </a:rPr>
              <a:t>= D / 2 = C / 3 = B / 4 = </a:t>
            </a:r>
            <a:r>
              <a:rPr lang="es-ES" sz="1600" b="1" dirty="0" smtClean="0">
                <a:solidFill>
                  <a:srgbClr val="1B50FF"/>
                </a:solidFill>
                <a:latin typeface="Chivo" panose="00000500000000000000" pitchFamily="2" charset="0"/>
              </a:rPr>
              <a:t>A</a:t>
            </a:r>
            <a:endParaRPr lang="fr-FR" sz="1600" b="1" dirty="0" smtClean="0">
              <a:solidFill>
                <a:srgbClr val="1B50FF"/>
              </a:solidFill>
              <a:latin typeface="Chivo" panose="00000500000000000000" pitchFamily="2" charset="0"/>
            </a:endParaRPr>
          </a:p>
        </p:txBody>
      </p:sp>
      <p:sp>
        <p:nvSpPr>
          <p:cNvPr id="5" name="Ellipse 4"/>
          <p:cNvSpPr>
            <a:spLocks noChangeAspect="1"/>
          </p:cNvSpPr>
          <p:nvPr/>
        </p:nvSpPr>
        <p:spPr>
          <a:xfrm>
            <a:off x="361890" y="5618633"/>
            <a:ext cx="1102843" cy="11028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b="1" dirty="0">
                <a:solidFill>
                  <a:srgbClr val="1B50FF"/>
                </a:solidFill>
                <a:latin typeface="Chivo" panose="00000500000000000000" pitchFamily="2" charset="0"/>
              </a:rPr>
              <a:t>Apropiación</a:t>
            </a:r>
            <a:endParaRPr lang="fr-FR" sz="700" b="1" dirty="0">
              <a:solidFill>
                <a:srgbClr val="1B50FF"/>
              </a:solidFill>
              <a:latin typeface="Chivo" panose="00000500000000000000" pitchFamily="2" charset="0"/>
            </a:endParaRPr>
          </a:p>
        </p:txBody>
      </p:sp>
      <p:sp>
        <p:nvSpPr>
          <p:cNvPr id="6" name="ZoneTexte 5"/>
          <p:cNvSpPr txBox="1"/>
          <p:nvPr/>
        </p:nvSpPr>
        <p:spPr>
          <a:xfrm>
            <a:off x="2705024" y="4796754"/>
            <a:ext cx="2572877" cy="338554"/>
          </a:xfrm>
          <a:prstGeom prst="rect">
            <a:avLst/>
          </a:prstGeom>
          <a:solidFill>
            <a:srgbClr val="4EFFB0"/>
          </a:solidFill>
        </p:spPr>
        <p:txBody>
          <a:bodyPr wrap="square" rtlCol="0">
            <a:spAutoFit/>
          </a:bodyPr>
          <a:lstStyle/>
          <a:p>
            <a:pPr algn="ctr"/>
            <a:r>
              <a:rPr lang="fr-FR" sz="1600" dirty="0">
                <a:solidFill>
                  <a:srgbClr val="1B50FF"/>
                </a:solidFill>
                <a:latin typeface="Chivo" panose="00000500000000000000" pitchFamily="2" charset="0"/>
              </a:rPr>
              <a:t>De </a:t>
            </a:r>
            <a:r>
              <a:rPr lang="fr-FR" sz="1600" dirty="0" err="1">
                <a:solidFill>
                  <a:srgbClr val="1B50FF"/>
                </a:solidFill>
                <a:latin typeface="Chivo" panose="00000500000000000000" pitchFamily="2" charset="0"/>
              </a:rPr>
              <a:t>cabeza</a:t>
            </a:r>
            <a:r>
              <a:rPr lang="fr-FR" sz="1600" dirty="0">
                <a:solidFill>
                  <a:srgbClr val="1B50FF"/>
                </a:solidFill>
                <a:latin typeface="Chivo" panose="00000500000000000000" pitchFamily="2" charset="0"/>
              </a:rPr>
              <a:t> a </a:t>
            </a:r>
            <a:r>
              <a:rPr lang="fr-FR" sz="1600" dirty="0" err="1" smtClean="0">
                <a:solidFill>
                  <a:srgbClr val="1B50FF"/>
                </a:solidFill>
                <a:latin typeface="Chivo" panose="00000500000000000000" pitchFamily="2" charset="0"/>
              </a:rPr>
              <a:t>cabeza</a:t>
            </a:r>
            <a:r>
              <a:rPr lang="fr-FR" sz="1600" dirty="0" smtClean="0">
                <a:solidFill>
                  <a:srgbClr val="1B50FF"/>
                </a:solidFill>
                <a:latin typeface="Chivo" panose="00000500000000000000" pitchFamily="2" charset="0"/>
              </a:rPr>
              <a:t> (1)</a:t>
            </a:r>
            <a:endParaRPr lang="fr-FR" sz="1600" dirty="0">
              <a:solidFill>
                <a:srgbClr val="1B50FF"/>
              </a:solidFill>
              <a:latin typeface="Chivo" panose="00000500000000000000" pitchFamily="2" charset="0"/>
            </a:endParaRPr>
          </a:p>
        </p:txBody>
      </p:sp>
      <p:sp>
        <p:nvSpPr>
          <p:cNvPr id="7" name="ZoneTexte 6"/>
          <p:cNvSpPr txBox="1"/>
          <p:nvPr/>
        </p:nvSpPr>
        <p:spPr>
          <a:xfrm>
            <a:off x="2705024" y="3369188"/>
            <a:ext cx="2572877" cy="338554"/>
          </a:xfrm>
          <a:prstGeom prst="rect">
            <a:avLst/>
          </a:prstGeom>
          <a:solidFill>
            <a:srgbClr val="4EFFB0"/>
          </a:solidFill>
        </p:spPr>
        <p:txBody>
          <a:bodyPr wrap="square" rtlCol="0">
            <a:spAutoFit/>
          </a:bodyPr>
          <a:lstStyle/>
          <a:p>
            <a:pPr algn="ctr"/>
            <a:r>
              <a:rPr lang="es-ES" sz="1600" dirty="0">
                <a:solidFill>
                  <a:srgbClr val="1B50FF"/>
                </a:solidFill>
                <a:latin typeface="Chivo" panose="00000500000000000000" pitchFamily="2" charset="0"/>
              </a:rPr>
              <a:t>De corazón a </a:t>
            </a:r>
            <a:r>
              <a:rPr lang="es-ES" sz="1600" dirty="0" smtClean="0">
                <a:solidFill>
                  <a:srgbClr val="1B50FF"/>
                </a:solidFill>
                <a:latin typeface="Chivo" panose="00000500000000000000" pitchFamily="2" charset="0"/>
              </a:rPr>
              <a:t>cabeza </a:t>
            </a:r>
            <a:r>
              <a:rPr lang="fr-FR" sz="1600" dirty="0" smtClean="0">
                <a:solidFill>
                  <a:srgbClr val="1B50FF"/>
                </a:solidFill>
                <a:latin typeface="Chivo" panose="00000500000000000000" pitchFamily="2" charset="0"/>
              </a:rPr>
              <a:t>(3)</a:t>
            </a:r>
            <a:endParaRPr lang="fr-FR" sz="1600" dirty="0">
              <a:solidFill>
                <a:srgbClr val="1B50FF"/>
              </a:solidFill>
              <a:latin typeface="Chivo" panose="00000500000000000000" pitchFamily="2" charset="0"/>
            </a:endParaRPr>
          </a:p>
        </p:txBody>
      </p:sp>
      <p:sp>
        <p:nvSpPr>
          <p:cNvPr id="8" name="ZoneTexte 7"/>
          <p:cNvSpPr txBox="1"/>
          <p:nvPr/>
        </p:nvSpPr>
        <p:spPr>
          <a:xfrm>
            <a:off x="2705024" y="2378475"/>
            <a:ext cx="2572877" cy="338554"/>
          </a:xfrm>
          <a:prstGeom prst="rect">
            <a:avLst/>
          </a:prstGeom>
          <a:solidFill>
            <a:srgbClr val="4EFFB0"/>
          </a:solidFill>
        </p:spPr>
        <p:txBody>
          <a:bodyPr wrap="square" rtlCol="0">
            <a:spAutoFit/>
          </a:bodyPr>
          <a:lstStyle/>
          <a:p>
            <a:pPr algn="ctr"/>
            <a:r>
              <a:rPr lang="es-ES" sz="1600" dirty="0">
                <a:solidFill>
                  <a:srgbClr val="1B50FF"/>
                </a:solidFill>
                <a:latin typeface="Chivo" panose="00000500000000000000" pitchFamily="2" charset="0"/>
              </a:rPr>
              <a:t>De corazón a corazón</a:t>
            </a:r>
            <a:r>
              <a:rPr lang="fr-FR" sz="1600" dirty="0" smtClean="0">
                <a:solidFill>
                  <a:srgbClr val="1B50FF"/>
                </a:solidFill>
                <a:latin typeface="Chivo" panose="00000500000000000000" pitchFamily="2" charset="0"/>
              </a:rPr>
              <a:t> (4) </a:t>
            </a:r>
            <a:endParaRPr lang="fr-FR" sz="1600" dirty="0">
              <a:solidFill>
                <a:srgbClr val="1B50FF"/>
              </a:solidFill>
              <a:latin typeface="Chivo" panose="00000500000000000000" pitchFamily="2" charset="0"/>
            </a:endParaRPr>
          </a:p>
        </p:txBody>
      </p:sp>
      <p:sp>
        <p:nvSpPr>
          <p:cNvPr id="9" name="ZoneTexte 8"/>
          <p:cNvSpPr txBox="1"/>
          <p:nvPr/>
        </p:nvSpPr>
        <p:spPr>
          <a:xfrm>
            <a:off x="2705024" y="4070746"/>
            <a:ext cx="2572877" cy="338554"/>
          </a:xfrm>
          <a:prstGeom prst="rect">
            <a:avLst/>
          </a:prstGeom>
          <a:solidFill>
            <a:srgbClr val="4EFFB0"/>
          </a:solidFill>
        </p:spPr>
        <p:txBody>
          <a:bodyPr wrap="square" rtlCol="0">
            <a:spAutoFit/>
          </a:bodyPr>
          <a:lstStyle/>
          <a:p>
            <a:pPr algn="ctr"/>
            <a:r>
              <a:rPr lang="es-ES" sz="1600" dirty="0">
                <a:solidFill>
                  <a:srgbClr val="1B50FF"/>
                </a:solidFill>
                <a:latin typeface="Chivo" panose="00000500000000000000" pitchFamily="2" charset="0"/>
              </a:rPr>
              <a:t>De cabeza a </a:t>
            </a:r>
            <a:r>
              <a:rPr lang="es-ES" sz="1600" dirty="0" smtClean="0">
                <a:solidFill>
                  <a:srgbClr val="1B50FF"/>
                </a:solidFill>
                <a:latin typeface="Chivo" panose="00000500000000000000" pitchFamily="2" charset="0"/>
              </a:rPr>
              <a:t>corazón </a:t>
            </a:r>
            <a:r>
              <a:rPr lang="fr-FR" sz="1600" dirty="0" smtClean="0">
                <a:solidFill>
                  <a:srgbClr val="1B50FF"/>
                </a:solidFill>
                <a:latin typeface="Chivo" panose="00000500000000000000" pitchFamily="2" charset="0"/>
              </a:rPr>
              <a:t>(2)</a:t>
            </a:r>
            <a:endParaRPr lang="fr-FR" sz="1600" dirty="0">
              <a:solidFill>
                <a:srgbClr val="1B50FF"/>
              </a:solidFill>
              <a:latin typeface="Chivo" panose="00000500000000000000" pitchFamily="2" charset="0"/>
            </a:endParaRPr>
          </a:p>
        </p:txBody>
      </p:sp>
    </p:spTree>
    <p:extLst>
      <p:ext uri="{BB962C8B-B14F-4D97-AF65-F5344CB8AC3E}">
        <p14:creationId xmlns:p14="http://schemas.microsoft.com/office/powerpoint/2010/main" val="329624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animEffect transition="in" filter="fade">
                                      <p:cBhvr>
                                        <p:cTn id="35"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029095" y="2952205"/>
            <a:ext cx="6688183" cy="1077218"/>
          </a:xfrm>
          <a:prstGeom prst="rect">
            <a:avLst/>
          </a:prstGeom>
          <a:noFill/>
        </p:spPr>
        <p:txBody>
          <a:bodyPr wrap="square" rtlCol="0">
            <a:spAutoFit/>
          </a:bodyPr>
          <a:lstStyle/>
          <a:p>
            <a:pPr algn="ctr"/>
            <a:r>
              <a:rPr lang="fr-FR" sz="3200" b="1" dirty="0" smtClean="0">
                <a:solidFill>
                  <a:srgbClr val="1B50FF"/>
                </a:solidFill>
                <a:latin typeface="Chivo" panose="00000500000000000000" pitchFamily="2" charset="0"/>
              </a:rPr>
              <a:t>2.2_ </a:t>
            </a:r>
            <a:r>
              <a:rPr lang="es-ES" sz="3200" b="1" dirty="0" smtClean="0">
                <a:solidFill>
                  <a:srgbClr val="1B50FF"/>
                </a:solidFill>
                <a:latin typeface="Chivo" panose="00000500000000000000" pitchFamily="2" charset="0"/>
              </a:rPr>
              <a:t>La </a:t>
            </a:r>
            <a:r>
              <a:rPr lang="es-ES" sz="3200" b="1" dirty="0">
                <a:solidFill>
                  <a:srgbClr val="1B50FF"/>
                </a:solidFill>
                <a:latin typeface="Chivo" panose="00000500000000000000" pitchFamily="2" charset="0"/>
              </a:rPr>
              <a:t>persona en el centro de la relación </a:t>
            </a:r>
          </a:p>
        </p:txBody>
      </p:sp>
      <p:sp>
        <p:nvSpPr>
          <p:cNvPr id="5" name="Espace réservé du numéro de diapositive 4"/>
          <p:cNvSpPr>
            <a:spLocks noGrp="1"/>
          </p:cNvSpPr>
          <p:nvPr>
            <p:ph type="sldNum" sz="quarter" idx="12"/>
          </p:nvPr>
        </p:nvSpPr>
        <p:spPr/>
        <p:txBody>
          <a:bodyPr/>
          <a:lstStyle/>
          <a:p>
            <a:fld id="{7DC09696-8782-4BAD-8097-EF151A794B23}" type="slidenum">
              <a:rPr lang="fr-FR" smtClean="0">
                <a:solidFill>
                  <a:srgbClr val="4EFFB0"/>
                </a:solidFill>
              </a:rPr>
              <a:t>2</a:t>
            </a:fld>
            <a:endParaRPr lang="fr-FR" dirty="0">
              <a:solidFill>
                <a:srgbClr val="4EFFB0"/>
              </a:solidFill>
            </a:endParaRPr>
          </a:p>
        </p:txBody>
      </p:sp>
    </p:spTree>
    <p:extLst>
      <p:ext uri="{BB962C8B-B14F-4D97-AF65-F5344CB8AC3E}">
        <p14:creationId xmlns:p14="http://schemas.microsoft.com/office/powerpoint/2010/main" val="323213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DC09696-8782-4BAD-8097-EF151A794B23}" type="slidenum">
              <a:rPr lang="fr-FR" smtClean="0"/>
              <a:t>20</a:t>
            </a:fld>
            <a:endParaRPr lang="fr-FR"/>
          </a:p>
        </p:txBody>
      </p:sp>
      <p:sp>
        <p:nvSpPr>
          <p:cNvPr id="3" name="Rectangle 2"/>
          <p:cNvSpPr/>
          <p:nvPr/>
        </p:nvSpPr>
        <p:spPr>
          <a:xfrm>
            <a:off x="1985554" y="1254034"/>
            <a:ext cx="6886846" cy="5509200"/>
          </a:xfrm>
          <a:prstGeom prst="rect">
            <a:avLst/>
          </a:prstGeom>
        </p:spPr>
        <p:txBody>
          <a:bodyPr wrap="square">
            <a:spAutoFit/>
          </a:bodyPr>
          <a:lstStyle/>
          <a:p>
            <a:pPr algn="just"/>
            <a:r>
              <a:rPr lang="fr-BE" sz="1600" b="1" dirty="0" smtClean="0">
                <a:solidFill>
                  <a:srgbClr val="1B50FF"/>
                </a:solidFill>
                <a:latin typeface="Chivo" panose="00000500000000000000" pitchFamily="2" charset="0"/>
              </a:rPr>
              <a:t>Feedback:</a:t>
            </a:r>
            <a:r>
              <a:rPr lang="fr-BE" sz="1600" dirty="0" smtClean="0">
                <a:solidFill>
                  <a:srgbClr val="1B50FF"/>
                </a:solidFill>
                <a:latin typeface="Chivo" panose="00000500000000000000" pitchFamily="2" charset="0"/>
              </a:rPr>
              <a:t> </a:t>
            </a:r>
          </a:p>
          <a:p>
            <a:pPr marL="285750" indent="-285750" algn="just">
              <a:buFontTx/>
              <a:buChar char="-"/>
            </a:pPr>
            <a:r>
              <a:rPr lang="es-ES" sz="1600" b="1" dirty="0" smtClean="0">
                <a:solidFill>
                  <a:srgbClr val="1B50FF"/>
                </a:solidFill>
                <a:latin typeface="Chivo" panose="00000500000000000000" pitchFamily="2" charset="0"/>
              </a:rPr>
              <a:t>De </a:t>
            </a:r>
            <a:r>
              <a:rPr lang="es-ES" sz="1600" b="1" dirty="0">
                <a:solidFill>
                  <a:srgbClr val="1B50FF"/>
                </a:solidFill>
                <a:latin typeface="Chivo" panose="00000500000000000000" pitchFamily="2" charset="0"/>
              </a:rPr>
              <a:t>cabeza a cabeza</a:t>
            </a:r>
            <a:r>
              <a:rPr lang="es-ES" sz="1600" dirty="0">
                <a:solidFill>
                  <a:srgbClr val="1B50FF"/>
                </a:solidFill>
                <a:latin typeface="Chivo" panose="00000500000000000000" pitchFamily="2" charset="0"/>
              </a:rPr>
              <a:t>: intelecto a intelecto, por ejemplo entre dos científicos. Existe una relación recíproca, en un entorno formal o informal. La relación sigue siendo racional y técnica, centrada únicamente en el mundo de las ideas y los conceptos; no compromete al individuo personalmente</a:t>
            </a:r>
            <a:r>
              <a:rPr lang="es-ES" sz="1600" dirty="0" smtClean="0">
                <a:solidFill>
                  <a:srgbClr val="1B50FF"/>
                </a:solidFill>
                <a:latin typeface="Chivo" panose="00000500000000000000" pitchFamily="2" charset="0"/>
              </a:rPr>
              <a:t>.</a:t>
            </a:r>
            <a:endParaRPr lang="es-ES" sz="1600" dirty="0">
              <a:solidFill>
                <a:srgbClr val="1B50FF"/>
              </a:solidFill>
              <a:latin typeface="Chivo" panose="00000500000000000000" pitchFamily="2" charset="0"/>
            </a:endParaRPr>
          </a:p>
          <a:p>
            <a:pPr marL="285750" lvl="0" indent="-285750" algn="just" fontAlgn="base">
              <a:buFontTx/>
              <a:buChar char="-"/>
            </a:pPr>
            <a:r>
              <a:rPr lang="es-ES" sz="1600" b="1" dirty="0">
                <a:solidFill>
                  <a:srgbClr val="1B50FF"/>
                </a:solidFill>
                <a:latin typeface="Chivo" panose="00000500000000000000" pitchFamily="2" charset="0"/>
              </a:rPr>
              <a:t>De cabeza a corazón</a:t>
            </a:r>
            <a:r>
              <a:rPr lang="es-ES" sz="1600" dirty="0">
                <a:solidFill>
                  <a:srgbClr val="1B50FF"/>
                </a:solidFill>
                <a:latin typeface="Chivo" panose="00000500000000000000" pitchFamily="2" charset="0"/>
              </a:rPr>
              <a:t>: pensamos en estimular la parte emocional en la otra persona. Intentamos aplicar una lógica conceptual a un tema que suele ser muy personal para la otra persona, como el estudio del funcionamiento de sus pensamientos y emociones. </a:t>
            </a:r>
            <a:endParaRPr lang="fr-FR" sz="1600" dirty="0">
              <a:solidFill>
                <a:srgbClr val="1B50FF"/>
              </a:solidFill>
              <a:latin typeface="Chivo" panose="00000500000000000000" pitchFamily="2" charset="0"/>
            </a:endParaRPr>
          </a:p>
          <a:p>
            <a:pPr marL="285750" lvl="0" indent="-285750" algn="just" fontAlgn="base">
              <a:buFontTx/>
              <a:buChar char="-"/>
            </a:pPr>
            <a:r>
              <a:rPr lang="es-ES" sz="1600" b="1" dirty="0">
                <a:solidFill>
                  <a:srgbClr val="1B50FF"/>
                </a:solidFill>
                <a:latin typeface="Chivo" panose="00000500000000000000" pitchFamily="2" charset="0"/>
              </a:rPr>
              <a:t>De corazón a cabeza</a:t>
            </a:r>
            <a:r>
              <a:rPr lang="es-ES" sz="1600" dirty="0">
                <a:solidFill>
                  <a:srgbClr val="1B50FF"/>
                </a:solidFill>
                <a:latin typeface="Chivo" panose="00000500000000000000" pitchFamily="2" charset="0"/>
              </a:rPr>
              <a:t>: una persona acude a entregar un problema personal a un interlocutor que se encargará de procesar la información de forma racional y conceptual, especialmente en una lógica de resolución de problemas. Este puede ser el caso del posicionamiento de un psicólogo, un acompañante, un médico.</a:t>
            </a:r>
            <a:endParaRPr lang="fr-FR" sz="1600" dirty="0">
              <a:solidFill>
                <a:srgbClr val="1B50FF"/>
              </a:solidFill>
              <a:latin typeface="Chivo" panose="00000500000000000000" pitchFamily="2" charset="0"/>
            </a:endParaRPr>
          </a:p>
          <a:p>
            <a:pPr marL="285750" lvl="0" indent="-285750" algn="just" fontAlgn="base">
              <a:buFontTx/>
              <a:buChar char="-"/>
            </a:pPr>
            <a:r>
              <a:rPr lang="es-ES" sz="1600" b="1" dirty="0">
                <a:solidFill>
                  <a:srgbClr val="1B50FF"/>
                </a:solidFill>
                <a:latin typeface="Chivo" panose="00000500000000000000" pitchFamily="2" charset="0"/>
              </a:rPr>
              <a:t>De corazón a corazón</a:t>
            </a:r>
            <a:r>
              <a:rPr lang="es-ES" sz="1600" dirty="0">
                <a:solidFill>
                  <a:srgbClr val="1B50FF"/>
                </a:solidFill>
                <a:latin typeface="Chivo" panose="00000500000000000000" pitchFamily="2" charset="0"/>
              </a:rPr>
              <a:t>: Nos comunicamos de manera empática, de emoción en emoción, la comunicación de ambas partes no es formal. Hay una forma de escucha y comprensión profunda e instintiva que impulsa a los protagonistas y que no tiene un objetivo racional. Es sólo el flujo, el intercambio.</a:t>
            </a:r>
            <a:endParaRPr lang="fr-FR" sz="1600" dirty="0">
              <a:solidFill>
                <a:srgbClr val="1B50FF"/>
              </a:solidFill>
              <a:latin typeface="Chivo" panose="00000500000000000000" pitchFamily="2" charset="0"/>
            </a:endParaRPr>
          </a:p>
          <a:p>
            <a:endParaRPr lang="fr-FR" sz="1600" dirty="0">
              <a:solidFill>
                <a:srgbClr val="1B50FF"/>
              </a:solidFill>
              <a:latin typeface="Chivo" panose="00000500000000000000" pitchFamily="2" charset="0"/>
            </a:endParaRPr>
          </a:p>
          <a:p>
            <a:endParaRPr lang="fr-FR" sz="1600" dirty="0">
              <a:solidFill>
                <a:srgbClr val="1B50FF"/>
              </a:solidFill>
              <a:latin typeface="Chivo" panose="00000500000000000000" pitchFamily="2" charset="0"/>
            </a:endParaRPr>
          </a:p>
        </p:txBody>
      </p:sp>
      <p:sp>
        <p:nvSpPr>
          <p:cNvPr id="5" name="Ellipse 4"/>
          <p:cNvSpPr>
            <a:spLocks noChangeAspect="1"/>
          </p:cNvSpPr>
          <p:nvPr/>
        </p:nvSpPr>
        <p:spPr>
          <a:xfrm>
            <a:off x="361890" y="5618633"/>
            <a:ext cx="1102843" cy="11028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b="1" dirty="0">
                <a:solidFill>
                  <a:srgbClr val="1B50FF"/>
                </a:solidFill>
                <a:latin typeface="Chivo" panose="00000500000000000000" pitchFamily="2" charset="0"/>
              </a:rPr>
              <a:t>Apropiación</a:t>
            </a:r>
            <a:endParaRPr lang="fr-FR" sz="700" b="1" dirty="0">
              <a:solidFill>
                <a:srgbClr val="1B50FF"/>
              </a:solidFill>
              <a:latin typeface="Chivo" panose="00000500000000000000" pitchFamily="2" charset="0"/>
            </a:endParaRPr>
          </a:p>
        </p:txBody>
      </p:sp>
    </p:spTree>
    <p:extLst>
      <p:ext uri="{BB962C8B-B14F-4D97-AF65-F5344CB8AC3E}">
        <p14:creationId xmlns:p14="http://schemas.microsoft.com/office/powerpoint/2010/main" val="120594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DC09696-8782-4BAD-8097-EF151A794B23}" type="slidenum">
              <a:rPr lang="fr-FR" smtClean="0"/>
              <a:t>21</a:t>
            </a:fld>
            <a:endParaRPr lang="fr-FR"/>
          </a:p>
        </p:txBody>
      </p:sp>
      <p:sp>
        <p:nvSpPr>
          <p:cNvPr id="3" name="Rectangle 2"/>
          <p:cNvSpPr/>
          <p:nvPr/>
        </p:nvSpPr>
        <p:spPr>
          <a:xfrm>
            <a:off x="2037806" y="1271451"/>
            <a:ext cx="6834594" cy="2831544"/>
          </a:xfrm>
          <a:prstGeom prst="rect">
            <a:avLst/>
          </a:prstGeom>
        </p:spPr>
        <p:txBody>
          <a:bodyPr wrap="square">
            <a:spAutoFit/>
          </a:bodyPr>
          <a:lstStyle/>
          <a:p>
            <a:r>
              <a:rPr lang="es-ES" b="1" dirty="0" smtClean="0">
                <a:solidFill>
                  <a:srgbClr val="4EFFB0"/>
                </a:solidFill>
                <a:latin typeface="Chivo" panose="00000500000000000000" pitchFamily="2" charset="0"/>
              </a:rPr>
              <a:t>Práctica reflexiva</a:t>
            </a:r>
            <a:endParaRPr lang="fr-FR" b="1" dirty="0" smtClean="0">
              <a:solidFill>
                <a:srgbClr val="4EFFB0"/>
              </a:solidFill>
              <a:latin typeface="Chivo" panose="00000500000000000000" pitchFamily="2" charset="0"/>
            </a:endParaRPr>
          </a:p>
          <a:p>
            <a:endParaRPr lang="fr-FR" sz="1600" i="1" dirty="0">
              <a:solidFill>
                <a:srgbClr val="1B50FF"/>
              </a:solidFill>
              <a:latin typeface="Chivo" panose="00000500000000000000" pitchFamily="2" charset="0"/>
            </a:endParaRPr>
          </a:p>
          <a:p>
            <a:r>
              <a:rPr lang="es-ES" sz="1600" dirty="0">
                <a:solidFill>
                  <a:srgbClr val="1B50FF"/>
                </a:solidFill>
                <a:latin typeface="Chivo" panose="00000500000000000000" pitchFamily="2" charset="0"/>
              </a:rPr>
              <a:t>Ahora, si lo deseas, puedes establecer el vínculo con tus prácticas profesionales, completando las otras secciones de tu Cuaderno de Aprendizaje de CHANGE OF VIEW</a:t>
            </a:r>
            <a:r>
              <a:rPr lang="es-ES" sz="1600" dirty="0" smtClean="0">
                <a:solidFill>
                  <a:srgbClr val="1B50FF"/>
                </a:solidFill>
                <a:latin typeface="Chivo" panose="00000500000000000000" pitchFamily="2" charset="0"/>
              </a:rPr>
              <a:t>:</a:t>
            </a:r>
          </a:p>
          <a:p>
            <a:endParaRPr lang="fr-FR" sz="1600" dirty="0">
              <a:solidFill>
                <a:srgbClr val="1B50FF"/>
              </a:solidFill>
              <a:latin typeface="Chivo" panose="00000500000000000000" pitchFamily="2" charset="0"/>
            </a:endParaRPr>
          </a:p>
          <a:p>
            <a:r>
              <a:rPr lang="es-ES" sz="1600" dirty="0">
                <a:solidFill>
                  <a:srgbClr val="1B50FF"/>
                </a:solidFill>
                <a:latin typeface="Chivo" panose="00000500000000000000" pitchFamily="2" charset="0"/>
              </a:rPr>
              <a:t>- La expresión </a:t>
            </a:r>
            <a:r>
              <a:rPr lang="es-ES" sz="1600" i="1" dirty="0" smtClean="0">
                <a:solidFill>
                  <a:srgbClr val="1B50FF"/>
                </a:solidFill>
                <a:latin typeface="Chivo" panose="00000500000000000000" pitchFamily="2" charset="0"/>
              </a:rPr>
              <a:t>“¿</a:t>
            </a:r>
            <a:r>
              <a:rPr lang="es-ES" sz="1600" i="1" dirty="0">
                <a:solidFill>
                  <a:srgbClr val="1B50FF"/>
                </a:solidFill>
                <a:latin typeface="Chivo" panose="00000500000000000000" pitchFamily="2" charset="0"/>
              </a:rPr>
              <a:t>Cómo me siento</a:t>
            </a:r>
            <a:r>
              <a:rPr lang="es-ES" sz="1600" i="1" dirty="0" smtClean="0">
                <a:solidFill>
                  <a:srgbClr val="1B50FF"/>
                </a:solidFill>
                <a:latin typeface="Chivo" panose="00000500000000000000" pitchFamily="2" charset="0"/>
              </a:rPr>
              <a:t>?”</a:t>
            </a:r>
            <a:endParaRPr lang="fr-FR" sz="1600" i="1" dirty="0">
              <a:solidFill>
                <a:srgbClr val="1B50FF"/>
              </a:solidFill>
              <a:latin typeface="Chivo" panose="00000500000000000000" pitchFamily="2" charset="0"/>
            </a:endParaRPr>
          </a:p>
          <a:p>
            <a:r>
              <a:rPr lang="es-ES" sz="1600" dirty="0">
                <a:solidFill>
                  <a:srgbClr val="1B50FF"/>
                </a:solidFill>
                <a:latin typeface="Chivo" panose="00000500000000000000" pitchFamily="2" charset="0"/>
              </a:rPr>
              <a:t>- La expresión </a:t>
            </a:r>
            <a:r>
              <a:rPr lang="es-ES" sz="1600" i="1" dirty="0" smtClean="0">
                <a:solidFill>
                  <a:srgbClr val="1B50FF"/>
                </a:solidFill>
                <a:latin typeface="Chivo" panose="00000500000000000000" pitchFamily="2" charset="0"/>
              </a:rPr>
              <a:t>“¿</a:t>
            </a:r>
            <a:r>
              <a:rPr lang="es-ES" sz="1600" i="1" dirty="0">
                <a:solidFill>
                  <a:srgbClr val="1B50FF"/>
                </a:solidFill>
                <a:latin typeface="Chivo" panose="00000500000000000000" pitchFamily="2" charset="0"/>
              </a:rPr>
              <a:t>Qué ha cambiado en mis ojos</a:t>
            </a:r>
            <a:r>
              <a:rPr lang="es-ES" sz="1600" i="1" dirty="0" smtClean="0">
                <a:solidFill>
                  <a:srgbClr val="1B50FF"/>
                </a:solidFill>
                <a:latin typeface="Chivo" panose="00000500000000000000" pitchFamily="2" charset="0"/>
              </a:rPr>
              <a:t>?”</a:t>
            </a:r>
            <a:endParaRPr lang="fr-FR" sz="1600" i="1" dirty="0">
              <a:solidFill>
                <a:srgbClr val="1B50FF"/>
              </a:solidFill>
              <a:latin typeface="Chivo" panose="00000500000000000000" pitchFamily="2" charset="0"/>
            </a:endParaRPr>
          </a:p>
          <a:p>
            <a:r>
              <a:rPr lang="es-ES" sz="1600" dirty="0">
                <a:solidFill>
                  <a:srgbClr val="1B50FF"/>
                </a:solidFill>
                <a:latin typeface="Chivo" panose="00000500000000000000" pitchFamily="2" charset="0"/>
              </a:rPr>
              <a:t>- La expresión </a:t>
            </a:r>
            <a:r>
              <a:rPr lang="es-ES" sz="1600" i="1" dirty="0" smtClean="0">
                <a:solidFill>
                  <a:srgbClr val="1B50FF"/>
                </a:solidFill>
                <a:latin typeface="Chivo" panose="00000500000000000000" pitchFamily="2" charset="0"/>
              </a:rPr>
              <a:t>“¿</a:t>
            </a:r>
            <a:r>
              <a:rPr lang="es-ES" sz="1600" i="1" dirty="0">
                <a:solidFill>
                  <a:srgbClr val="1B50FF"/>
                </a:solidFill>
                <a:latin typeface="Chivo" panose="00000500000000000000" pitchFamily="2" charset="0"/>
              </a:rPr>
              <a:t>Cómo pienso ponerlo en práctica</a:t>
            </a:r>
            <a:r>
              <a:rPr lang="es-ES" sz="1600" i="1" dirty="0" smtClean="0">
                <a:solidFill>
                  <a:srgbClr val="1B50FF"/>
                </a:solidFill>
                <a:latin typeface="Chivo" panose="00000500000000000000" pitchFamily="2" charset="0"/>
              </a:rPr>
              <a:t>?”</a:t>
            </a:r>
            <a:endParaRPr lang="fr-FR" sz="1600" i="1" dirty="0">
              <a:solidFill>
                <a:srgbClr val="1B50FF"/>
              </a:solidFill>
              <a:latin typeface="Chivo" panose="00000500000000000000" pitchFamily="2" charset="0"/>
            </a:endParaRPr>
          </a:p>
          <a:p>
            <a:r>
              <a:rPr lang="es-ES" sz="1600" dirty="0">
                <a:solidFill>
                  <a:srgbClr val="1B50FF"/>
                </a:solidFill>
                <a:latin typeface="Chivo" panose="00000500000000000000" pitchFamily="2" charset="0"/>
              </a:rPr>
              <a:t>- La expresión </a:t>
            </a:r>
            <a:r>
              <a:rPr lang="es-ES" sz="1600" i="1" dirty="0" smtClean="0">
                <a:solidFill>
                  <a:srgbClr val="1B50FF"/>
                </a:solidFill>
                <a:latin typeface="Chivo" panose="00000500000000000000" pitchFamily="2" charset="0"/>
              </a:rPr>
              <a:t>“¿</a:t>
            </a:r>
            <a:r>
              <a:rPr lang="es-ES" sz="1600" i="1" dirty="0">
                <a:solidFill>
                  <a:srgbClr val="1B50FF"/>
                </a:solidFill>
                <a:latin typeface="Chivo" panose="00000500000000000000" pitchFamily="2" charset="0"/>
              </a:rPr>
              <a:t>Sobre qué me gustaría saber más</a:t>
            </a:r>
            <a:r>
              <a:rPr lang="es-ES" sz="1600" i="1" dirty="0" smtClean="0">
                <a:solidFill>
                  <a:srgbClr val="1B50FF"/>
                </a:solidFill>
                <a:latin typeface="Chivo" panose="00000500000000000000" pitchFamily="2" charset="0"/>
              </a:rPr>
              <a:t>?”</a:t>
            </a:r>
            <a:endParaRPr lang="fr-FR" sz="1600" i="1" dirty="0">
              <a:solidFill>
                <a:srgbClr val="1B50FF"/>
              </a:solidFill>
              <a:latin typeface="Chivo" panose="00000500000000000000" pitchFamily="2" charset="0"/>
            </a:endParaRPr>
          </a:p>
          <a:p>
            <a:pPr marL="285750" indent="-285750">
              <a:buFontTx/>
              <a:buChar char="-"/>
            </a:pPr>
            <a:endParaRPr lang="fr-FR" sz="1600" i="1" dirty="0">
              <a:solidFill>
                <a:srgbClr val="1B50FF"/>
              </a:solidFill>
              <a:latin typeface="Chivo" panose="00000500000000000000" pitchFamily="2" charset="0"/>
            </a:endParaRPr>
          </a:p>
        </p:txBody>
      </p:sp>
      <p:sp>
        <p:nvSpPr>
          <p:cNvPr id="5" name="Ellipse 4"/>
          <p:cNvSpPr>
            <a:spLocks noChangeAspect="1"/>
          </p:cNvSpPr>
          <p:nvPr/>
        </p:nvSpPr>
        <p:spPr>
          <a:xfrm>
            <a:off x="361890" y="5618633"/>
            <a:ext cx="1102843" cy="110284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b="1" dirty="0">
                <a:solidFill>
                  <a:srgbClr val="1B50FF"/>
                </a:solidFill>
                <a:latin typeface="Chivo" panose="00000500000000000000" pitchFamily="2" charset="0"/>
              </a:rPr>
              <a:t>Práctica reflexiva</a:t>
            </a:r>
            <a:endParaRPr lang="fr-FR" sz="700" b="1" dirty="0">
              <a:solidFill>
                <a:srgbClr val="1B50FF"/>
              </a:solidFill>
              <a:latin typeface="Chivo" panose="00000500000000000000" pitchFamily="2" charset="0"/>
            </a:endParaRPr>
          </a:p>
        </p:txBody>
      </p:sp>
    </p:spTree>
    <p:extLst>
      <p:ext uri="{BB962C8B-B14F-4D97-AF65-F5344CB8AC3E}">
        <p14:creationId xmlns:p14="http://schemas.microsoft.com/office/powerpoint/2010/main" val="299354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DC09696-8782-4BAD-8097-EF151A794B23}" type="slidenum">
              <a:rPr lang="fr-FR" smtClean="0"/>
              <a:t>22</a:t>
            </a:fld>
            <a:endParaRPr lang="fr-FR"/>
          </a:p>
        </p:txBody>
      </p:sp>
      <p:sp>
        <p:nvSpPr>
          <p:cNvPr id="3" name="Rectangle 2"/>
          <p:cNvSpPr/>
          <p:nvPr/>
        </p:nvSpPr>
        <p:spPr>
          <a:xfrm>
            <a:off x="2020389" y="1436914"/>
            <a:ext cx="6852011" cy="1846659"/>
          </a:xfrm>
          <a:prstGeom prst="rect">
            <a:avLst/>
          </a:prstGeom>
        </p:spPr>
        <p:txBody>
          <a:bodyPr wrap="square">
            <a:spAutoFit/>
          </a:bodyPr>
          <a:lstStyle/>
          <a:p>
            <a:r>
              <a:rPr lang="es-ES" b="1" dirty="0" smtClean="0">
                <a:solidFill>
                  <a:srgbClr val="4EFFB0"/>
                </a:solidFill>
                <a:latin typeface="Chivo" panose="00000500000000000000" pitchFamily="2" charset="0"/>
              </a:rPr>
              <a:t>Tiempo </a:t>
            </a:r>
            <a:r>
              <a:rPr lang="es-ES" b="1" dirty="0">
                <a:solidFill>
                  <a:srgbClr val="4EFFB0"/>
                </a:solidFill>
                <a:latin typeface="Chivo" panose="00000500000000000000" pitchFamily="2" charset="0"/>
              </a:rPr>
              <a:t>de </a:t>
            </a:r>
            <a:r>
              <a:rPr lang="es-ES" b="1" dirty="0" smtClean="0">
                <a:solidFill>
                  <a:srgbClr val="4EFFB0"/>
                </a:solidFill>
                <a:latin typeface="Chivo" panose="00000500000000000000" pitchFamily="2" charset="0"/>
              </a:rPr>
              <a:t>respiración</a:t>
            </a:r>
            <a:endParaRPr lang="fr-FR" b="1" dirty="0" smtClean="0">
              <a:solidFill>
                <a:srgbClr val="4EFFB0"/>
              </a:solidFill>
              <a:latin typeface="Chivo" panose="00000500000000000000" pitchFamily="2" charset="0"/>
            </a:endParaRPr>
          </a:p>
          <a:p>
            <a:endParaRPr lang="fr-FR" sz="1600" dirty="0">
              <a:solidFill>
                <a:srgbClr val="1B50FF"/>
              </a:solidFill>
              <a:latin typeface="Chivo" panose="00000500000000000000" pitchFamily="2" charset="0"/>
            </a:endParaRPr>
          </a:p>
          <a:p>
            <a:r>
              <a:rPr lang="es-ES" sz="1600" dirty="0" smtClean="0">
                <a:solidFill>
                  <a:srgbClr val="1B50FF"/>
                </a:solidFill>
                <a:latin typeface="Chivo" panose="00000500000000000000" pitchFamily="2" charset="0"/>
              </a:rPr>
              <a:t>Para </a:t>
            </a:r>
            <a:r>
              <a:rPr lang="es-ES" sz="1600" dirty="0">
                <a:solidFill>
                  <a:srgbClr val="1B50FF"/>
                </a:solidFill>
                <a:latin typeface="Chivo" panose="00000500000000000000" pitchFamily="2" charset="0"/>
              </a:rPr>
              <a:t>terminar esta secuencia pedagógica, te sugerimos que te tomes otros 5-10 minutos de respiración, siguiendo </a:t>
            </a:r>
            <a:r>
              <a:rPr lang="es-ES" sz="1600" dirty="0" smtClean="0">
                <a:solidFill>
                  <a:srgbClr val="1B50FF"/>
                </a:solidFill>
                <a:latin typeface="Chivo" panose="00000500000000000000" pitchFamily="2" charset="0"/>
              </a:rPr>
              <a:t>las instrucciones.</a:t>
            </a:r>
          </a:p>
          <a:p>
            <a:endParaRPr lang="es-ES" sz="1600" dirty="0">
              <a:solidFill>
                <a:srgbClr val="1B50FF"/>
              </a:solidFill>
              <a:latin typeface="Chivo" panose="00000500000000000000" pitchFamily="2" charset="0"/>
            </a:endParaRPr>
          </a:p>
          <a:p>
            <a:r>
              <a:rPr lang="es-ES" sz="1600" dirty="0" smtClean="0">
                <a:solidFill>
                  <a:srgbClr val="1B50FF"/>
                </a:solidFill>
                <a:latin typeface="Chivo" panose="00000500000000000000" pitchFamily="2" charset="0"/>
              </a:rPr>
              <a:t>Para </a:t>
            </a:r>
            <a:r>
              <a:rPr lang="es-ES" sz="1600" dirty="0">
                <a:solidFill>
                  <a:srgbClr val="1B50FF"/>
                </a:solidFill>
                <a:latin typeface="Chivo" panose="00000500000000000000" pitchFamily="2" charset="0"/>
              </a:rPr>
              <a:t>descubrir las instrucciones</a:t>
            </a:r>
            <a:r>
              <a:rPr lang="es-ES" sz="1600" dirty="0">
                <a:solidFill>
                  <a:srgbClr val="1B50FF"/>
                </a:solidFill>
                <a:latin typeface="Chivo" panose="00000500000000000000" pitchFamily="2" charset="0"/>
              </a:rPr>
              <a:t>, pulsa </a:t>
            </a:r>
            <a:r>
              <a:rPr lang="es-ES" sz="1600" dirty="0">
                <a:solidFill>
                  <a:srgbClr val="1B50FF"/>
                </a:solidFill>
                <a:latin typeface="Chivo" panose="00000500000000000000" pitchFamily="2" charset="0"/>
              </a:rPr>
              <a:t>aquí</a:t>
            </a:r>
            <a:r>
              <a:rPr lang="es-ES" sz="1600" dirty="0" smtClean="0">
                <a:solidFill>
                  <a:srgbClr val="1B50FF"/>
                </a:solidFill>
                <a:latin typeface="Chivo" panose="00000500000000000000" pitchFamily="2" charset="0"/>
              </a:rPr>
              <a:t>: </a:t>
            </a:r>
          </a:p>
          <a:p>
            <a:endParaRPr lang="fr-FR" sz="1600" dirty="0">
              <a:solidFill>
                <a:srgbClr val="1B50FF"/>
              </a:solidFill>
              <a:latin typeface="Chivo" panose="00000500000000000000" pitchFamily="2" charset="0"/>
            </a:endParaRPr>
          </a:p>
        </p:txBody>
      </p:sp>
      <p:sp>
        <p:nvSpPr>
          <p:cNvPr id="5" name="Ellipse 4"/>
          <p:cNvSpPr>
            <a:spLocks noChangeAspect="1"/>
          </p:cNvSpPr>
          <p:nvPr/>
        </p:nvSpPr>
        <p:spPr>
          <a:xfrm>
            <a:off x="361890" y="5618633"/>
            <a:ext cx="1102843" cy="110284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b="1" dirty="0">
                <a:solidFill>
                  <a:srgbClr val="1B50FF"/>
                </a:solidFill>
                <a:latin typeface="Chivo" panose="00000500000000000000" pitchFamily="2" charset="0"/>
              </a:rPr>
              <a:t>Emoción / Cuerpo</a:t>
            </a:r>
            <a:endParaRPr lang="fr-FR" sz="700" b="1" dirty="0">
              <a:solidFill>
                <a:srgbClr val="1B50FF"/>
              </a:solidFill>
              <a:latin typeface="Chivo" panose="00000500000000000000" pitchFamily="2" charset="0"/>
            </a:endParaRPr>
          </a:p>
        </p:txBody>
      </p:sp>
      <p:pic>
        <p:nvPicPr>
          <p:cNvPr id="4" name="3.Body scan_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600463" y="2662011"/>
            <a:ext cx="487363" cy="487363"/>
          </a:xfrm>
          <a:prstGeom prst="rect">
            <a:avLst/>
          </a:prstGeom>
        </p:spPr>
      </p:pic>
    </p:spTree>
    <p:extLst>
      <p:ext uri="{BB962C8B-B14F-4D97-AF65-F5344CB8AC3E}">
        <p14:creationId xmlns:p14="http://schemas.microsoft.com/office/powerpoint/2010/main" val="297378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DC09696-8782-4BAD-8097-EF151A794B23}" type="slidenum">
              <a:rPr lang="fr-FR" smtClean="0"/>
              <a:t>3</a:t>
            </a:fld>
            <a:endParaRPr lang="fr-FR"/>
          </a:p>
        </p:txBody>
      </p:sp>
      <p:sp>
        <p:nvSpPr>
          <p:cNvPr id="10" name="ZoneTexte 9"/>
          <p:cNvSpPr txBox="1"/>
          <p:nvPr/>
        </p:nvSpPr>
        <p:spPr>
          <a:xfrm>
            <a:off x="2037806" y="1236616"/>
            <a:ext cx="6609805" cy="400110"/>
          </a:xfrm>
          <a:prstGeom prst="rect">
            <a:avLst/>
          </a:prstGeom>
          <a:noFill/>
        </p:spPr>
        <p:txBody>
          <a:bodyPr wrap="square" rtlCol="0">
            <a:spAutoFit/>
          </a:bodyPr>
          <a:lstStyle/>
          <a:p>
            <a:pPr algn="ctr"/>
            <a:r>
              <a:rPr lang="es-ES" sz="2000" b="1" dirty="0" smtClean="0">
                <a:solidFill>
                  <a:srgbClr val="4EFFB0"/>
                </a:solidFill>
                <a:latin typeface="Chivo" panose="00000500000000000000" pitchFamily="2" charset="0"/>
              </a:rPr>
              <a:t>Resumen </a:t>
            </a:r>
            <a:r>
              <a:rPr lang="es-ES" sz="2000" b="1" dirty="0">
                <a:solidFill>
                  <a:srgbClr val="4EFFB0"/>
                </a:solidFill>
                <a:latin typeface="Chivo" panose="00000500000000000000" pitchFamily="2" charset="0"/>
              </a:rPr>
              <a:t>de la secuencia didáctica</a:t>
            </a:r>
            <a:r>
              <a:rPr lang="fr-FR" sz="2000" b="1" dirty="0">
                <a:solidFill>
                  <a:srgbClr val="4EFFB0"/>
                </a:solidFill>
                <a:latin typeface="Chivo" panose="00000500000000000000" pitchFamily="2" charset="0"/>
              </a:rPr>
              <a:t> :</a:t>
            </a:r>
          </a:p>
        </p:txBody>
      </p:sp>
      <p:graphicFrame>
        <p:nvGraphicFramePr>
          <p:cNvPr id="17" name="Tableau 16"/>
          <p:cNvGraphicFramePr>
            <a:graphicFrameLocks noGrp="1"/>
          </p:cNvGraphicFramePr>
          <p:nvPr>
            <p:extLst>
              <p:ext uri="{D42A27DB-BD31-4B8C-83A1-F6EECF244321}">
                <p14:modId xmlns:p14="http://schemas.microsoft.com/office/powerpoint/2010/main" val="1625866837"/>
              </p:ext>
            </p:extLst>
          </p:nvPr>
        </p:nvGraphicFramePr>
        <p:xfrm>
          <a:off x="2217025" y="2000591"/>
          <a:ext cx="6430585" cy="3749040"/>
        </p:xfrm>
        <a:graphic>
          <a:graphicData uri="http://schemas.openxmlformats.org/drawingml/2006/table">
            <a:tbl>
              <a:tblPr firstRow="1" bandRow="1">
                <a:tableStyleId>{22838BEF-8BB2-4498-84A7-C5851F593DF1}</a:tableStyleId>
              </a:tblPr>
              <a:tblGrid>
                <a:gridCol w="635815">
                  <a:extLst>
                    <a:ext uri="{9D8B030D-6E8A-4147-A177-3AD203B41FA5}">
                      <a16:colId xmlns:a16="http://schemas.microsoft.com/office/drawing/2014/main" val="521946630"/>
                    </a:ext>
                  </a:extLst>
                </a:gridCol>
                <a:gridCol w="5794770">
                  <a:extLst>
                    <a:ext uri="{9D8B030D-6E8A-4147-A177-3AD203B41FA5}">
                      <a16:colId xmlns:a16="http://schemas.microsoft.com/office/drawing/2014/main" val="2522178678"/>
                    </a:ext>
                  </a:extLst>
                </a:gridCol>
              </a:tblGrid>
              <a:tr h="370840">
                <a:tc>
                  <a:txBody>
                    <a:bodyPr/>
                    <a:lstStyle/>
                    <a:p>
                      <a:pPr algn="ctr"/>
                      <a:endParaRPr lang="fr-FR" sz="2800" b="0" dirty="0">
                        <a:solidFill>
                          <a:srgbClr val="1B50FF"/>
                        </a:solidFill>
                        <a:latin typeface="Chivo" panose="00000500000000000000" pitchFamily="2" charset="0"/>
                      </a:endParaRPr>
                    </a:p>
                  </a:txBody>
                  <a:tcPr>
                    <a:lnL w="12700" cap="flat" cmpd="sng" algn="ctr">
                      <a:solidFill>
                        <a:srgbClr val="1B50FF"/>
                      </a:solidFill>
                      <a:prstDash val="solid"/>
                      <a:round/>
                      <a:headEnd type="none" w="med" len="med"/>
                      <a:tailEnd type="none" w="med" len="med"/>
                    </a:lnL>
                    <a:lnR w="12700" cap="flat" cmpd="sng" algn="ctr">
                      <a:solidFill>
                        <a:srgbClr val="1B50FF"/>
                      </a:solidFill>
                      <a:prstDash val="solid"/>
                      <a:round/>
                      <a:headEnd type="none" w="med" len="med"/>
                      <a:tailEnd type="none" w="med" len="med"/>
                    </a:lnR>
                    <a:lnT w="12700" cap="flat" cmpd="sng" algn="ctr">
                      <a:solidFill>
                        <a:srgbClr val="1B50FF"/>
                      </a:solidFill>
                      <a:prstDash val="solid"/>
                      <a:round/>
                      <a:headEnd type="none" w="med" len="med"/>
                      <a:tailEnd type="none" w="med" len="med"/>
                    </a:lnT>
                    <a:lnB w="12700" cap="flat" cmpd="sng" algn="ctr">
                      <a:solidFill>
                        <a:srgbClr val="1B50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ES" sz="1600" b="1" u="sng" kern="1200" baseline="0" dirty="0" smtClean="0">
                          <a:solidFill>
                            <a:srgbClr val="1B50FF"/>
                          </a:solidFill>
                          <a:latin typeface="Chivo" panose="00000500000000000000" pitchFamily="2" charset="0"/>
                          <a:ea typeface="+mn-ea"/>
                          <a:cs typeface="+mn-cs"/>
                        </a:rPr>
                        <a:t>Entrar en materia:</a:t>
                      </a:r>
                      <a:r>
                        <a:rPr lang="es-ES" sz="1600" b="0" kern="1200" baseline="0" dirty="0" smtClean="0">
                          <a:solidFill>
                            <a:srgbClr val="1B50FF"/>
                          </a:solidFill>
                          <a:latin typeface="Chivo" panose="00000500000000000000" pitchFamily="2" charset="0"/>
                          <a:ea typeface="+mn-ea"/>
                          <a:cs typeface="+mn-cs"/>
                        </a:rPr>
                        <a:t> el plan de la secuencia</a:t>
                      </a:r>
                      <a:endParaRPr lang="fr-FR" sz="1600" b="0" kern="1200" baseline="0" dirty="0">
                        <a:solidFill>
                          <a:srgbClr val="1B50FF"/>
                        </a:solidFill>
                        <a:latin typeface="Chivo" panose="00000500000000000000" pitchFamily="2" charset="0"/>
                        <a:ea typeface="+mn-ea"/>
                        <a:cs typeface="+mn-cs"/>
                      </a:endParaRPr>
                    </a:p>
                  </a:txBody>
                  <a:tcPr anchor="ctr">
                    <a:lnL w="12700" cap="flat" cmpd="sng" algn="ctr">
                      <a:solidFill>
                        <a:srgbClr val="1B50FF"/>
                      </a:solidFill>
                      <a:prstDash val="solid"/>
                      <a:round/>
                      <a:headEnd type="none" w="med" len="med"/>
                      <a:tailEnd type="none" w="med" len="med"/>
                    </a:lnL>
                    <a:lnR w="12700" cap="flat" cmpd="sng" algn="ctr">
                      <a:solidFill>
                        <a:srgbClr val="1B50FF"/>
                      </a:solidFill>
                      <a:prstDash val="solid"/>
                      <a:round/>
                      <a:headEnd type="none" w="med" len="med"/>
                      <a:tailEnd type="none" w="med" len="med"/>
                    </a:lnR>
                    <a:lnT w="12700" cap="flat" cmpd="sng" algn="ctr">
                      <a:solidFill>
                        <a:srgbClr val="1B50FF"/>
                      </a:solidFill>
                      <a:prstDash val="solid"/>
                      <a:round/>
                      <a:headEnd type="none" w="med" len="med"/>
                      <a:tailEnd type="none" w="med" len="med"/>
                    </a:lnT>
                    <a:lnB w="12700" cap="flat" cmpd="sng" algn="ctr">
                      <a:solidFill>
                        <a:srgbClr val="1B50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8759538"/>
                  </a:ext>
                </a:extLst>
              </a:tr>
              <a:tr h="370840">
                <a:tc>
                  <a:txBody>
                    <a:bodyPr/>
                    <a:lstStyle/>
                    <a:p>
                      <a:pPr algn="ctr"/>
                      <a:endParaRPr lang="fr-FR" sz="2800" b="0" dirty="0">
                        <a:solidFill>
                          <a:srgbClr val="1B50FF"/>
                        </a:solidFill>
                        <a:latin typeface="Chivo" panose="00000500000000000000" pitchFamily="2" charset="0"/>
                      </a:endParaRPr>
                    </a:p>
                  </a:txBody>
                  <a:tcPr>
                    <a:lnL w="12700" cap="flat" cmpd="sng" algn="ctr">
                      <a:solidFill>
                        <a:srgbClr val="1B50FF"/>
                      </a:solidFill>
                      <a:prstDash val="solid"/>
                      <a:round/>
                      <a:headEnd type="none" w="med" len="med"/>
                      <a:tailEnd type="none" w="med" len="med"/>
                    </a:lnL>
                    <a:lnR w="12700" cap="flat" cmpd="sng" algn="ctr">
                      <a:solidFill>
                        <a:srgbClr val="1B50FF"/>
                      </a:solidFill>
                      <a:prstDash val="solid"/>
                      <a:round/>
                      <a:headEnd type="none" w="med" len="med"/>
                      <a:tailEnd type="none" w="med" len="med"/>
                    </a:lnR>
                    <a:lnT w="12700" cap="flat" cmpd="sng" algn="ctr">
                      <a:solidFill>
                        <a:srgbClr val="1B50FF"/>
                      </a:solidFill>
                      <a:prstDash val="solid"/>
                      <a:round/>
                      <a:headEnd type="none" w="med" len="med"/>
                      <a:tailEnd type="none" w="med" len="med"/>
                    </a:lnT>
                    <a:lnB w="12700" cap="flat" cmpd="sng" algn="ctr">
                      <a:solidFill>
                        <a:srgbClr val="1B50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ES" sz="1600" b="1" u="sng" kern="1200" baseline="0" dirty="0" smtClean="0">
                          <a:solidFill>
                            <a:srgbClr val="1B50FF"/>
                          </a:solidFill>
                          <a:latin typeface="Chivo" panose="00000500000000000000" pitchFamily="2" charset="0"/>
                          <a:ea typeface="+mn-ea"/>
                          <a:cs typeface="+mn-cs"/>
                        </a:rPr>
                        <a:t>Práctica reflexiva:</a:t>
                      </a:r>
                      <a:r>
                        <a:rPr lang="es-ES" sz="1600" b="0" kern="1200" baseline="0" dirty="0" smtClean="0">
                          <a:solidFill>
                            <a:srgbClr val="1B50FF"/>
                          </a:solidFill>
                          <a:latin typeface="Chivo" panose="00000500000000000000" pitchFamily="2" charset="0"/>
                          <a:ea typeface="+mn-ea"/>
                          <a:cs typeface="+mn-cs"/>
                        </a:rPr>
                        <a:t> algunos ejercicios o bien un </a:t>
                      </a:r>
                      <a:r>
                        <a:rPr lang="es-ES" sz="1600" b="0" kern="1200" baseline="0" dirty="0" err="1" smtClean="0">
                          <a:solidFill>
                            <a:srgbClr val="1B50FF"/>
                          </a:solidFill>
                          <a:latin typeface="Chivo" panose="00000500000000000000" pitchFamily="2" charset="0"/>
                          <a:ea typeface="+mn-ea"/>
                          <a:cs typeface="+mn-cs"/>
                        </a:rPr>
                        <a:t>teaser</a:t>
                      </a:r>
                      <a:r>
                        <a:rPr lang="es-ES" sz="1600" b="0" kern="1200" baseline="0" dirty="0" smtClean="0">
                          <a:solidFill>
                            <a:srgbClr val="1B50FF"/>
                          </a:solidFill>
                          <a:latin typeface="Chivo" panose="00000500000000000000" pitchFamily="2" charset="0"/>
                          <a:ea typeface="+mn-ea"/>
                          <a:cs typeface="+mn-cs"/>
                        </a:rPr>
                        <a:t> para que te ayuden a examinar el contenido antes del descubrimiento de la secuencia (tus pre-representaciones) y un tiempo de reflexión después del aprendizaje del contenido (¿qué has sentido y aprendido?)</a:t>
                      </a:r>
                      <a:endParaRPr lang="fr-FR" sz="1600" b="0" kern="1200" baseline="0" dirty="0">
                        <a:solidFill>
                          <a:srgbClr val="1B50FF"/>
                        </a:solidFill>
                        <a:latin typeface="Chivo" panose="00000500000000000000" pitchFamily="2" charset="0"/>
                        <a:ea typeface="+mn-ea"/>
                        <a:cs typeface="+mn-cs"/>
                      </a:endParaRPr>
                    </a:p>
                  </a:txBody>
                  <a:tcPr anchor="ctr">
                    <a:lnL w="12700" cap="flat" cmpd="sng" algn="ctr">
                      <a:solidFill>
                        <a:srgbClr val="1B50FF"/>
                      </a:solidFill>
                      <a:prstDash val="solid"/>
                      <a:round/>
                      <a:headEnd type="none" w="med" len="med"/>
                      <a:tailEnd type="none" w="med" len="med"/>
                    </a:lnL>
                    <a:lnR w="12700" cap="flat" cmpd="sng" algn="ctr">
                      <a:solidFill>
                        <a:srgbClr val="1B50FF"/>
                      </a:solidFill>
                      <a:prstDash val="solid"/>
                      <a:round/>
                      <a:headEnd type="none" w="med" len="med"/>
                      <a:tailEnd type="none" w="med" len="med"/>
                    </a:lnR>
                    <a:lnT w="12700" cap="flat" cmpd="sng" algn="ctr">
                      <a:solidFill>
                        <a:srgbClr val="1B50FF"/>
                      </a:solidFill>
                      <a:prstDash val="solid"/>
                      <a:round/>
                      <a:headEnd type="none" w="med" len="med"/>
                      <a:tailEnd type="none" w="med" len="med"/>
                    </a:lnT>
                    <a:lnB w="12700" cap="flat" cmpd="sng" algn="ctr">
                      <a:solidFill>
                        <a:srgbClr val="1B50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9846763"/>
                  </a:ext>
                </a:extLst>
              </a:tr>
              <a:tr h="370840">
                <a:tc>
                  <a:txBody>
                    <a:bodyPr/>
                    <a:lstStyle/>
                    <a:p>
                      <a:pPr algn="ctr"/>
                      <a:endParaRPr lang="fr-FR" sz="2800" b="0" dirty="0">
                        <a:solidFill>
                          <a:srgbClr val="1B50FF"/>
                        </a:solidFill>
                        <a:latin typeface="Chivo" panose="00000500000000000000" pitchFamily="2" charset="0"/>
                      </a:endParaRPr>
                    </a:p>
                  </a:txBody>
                  <a:tcPr>
                    <a:lnL w="12700" cap="flat" cmpd="sng" algn="ctr">
                      <a:solidFill>
                        <a:srgbClr val="1B50FF"/>
                      </a:solidFill>
                      <a:prstDash val="solid"/>
                      <a:round/>
                      <a:headEnd type="none" w="med" len="med"/>
                      <a:tailEnd type="none" w="med" len="med"/>
                    </a:lnL>
                    <a:lnR w="12700" cap="flat" cmpd="sng" algn="ctr">
                      <a:solidFill>
                        <a:srgbClr val="1B50FF"/>
                      </a:solidFill>
                      <a:prstDash val="solid"/>
                      <a:round/>
                      <a:headEnd type="none" w="med" len="med"/>
                      <a:tailEnd type="none" w="med" len="med"/>
                    </a:lnR>
                    <a:lnT w="12700" cap="flat" cmpd="sng" algn="ctr">
                      <a:solidFill>
                        <a:srgbClr val="1B50FF"/>
                      </a:solidFill>
                      <a:prstDash val="solid"/>
                      <a:round/>
                      <a:headEnd type="none" w="med" len="med"/>
                      <a:tailEnd type="none" w="med" len="med"/>
                    </a:lnT>
                    <a:lnB w="12700" cap="flat" cmpd="sng" algn="ctr">
                      <a:solidFill>
                        <a:srgbClr val="1B50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u="sng" kern="1200" baseline="0" dirty="0" smtClean="0">
                          <a:solidFill>
                            <a:srgbClr val="1B50FF"/>
                          </a:solidFill>
                          <a:latin typeface="Chivo" panose="00000500000000000000" pitchFamily="2" charset="0"/>
                          <a:ea typeface="+mn-ea"/>
                          <a:cs typeface="+mn-cs"/>
                        </a:rPr>
                        <a:t>Emoción / Cuerpo:</a:t>
                      </a:r>
                      <a:r>
                        <a:rPr lang="es-ES" sz="1600" b="0" kern="1200" baseline="0" dirty="0" smtClean="0">
                          <a:solidFill>
                            <a:srgbClr val="1B50FF"/>
                          </a:solidFill>
                          <a:latin typeface="Chivo" panose="00000500000000000000" pitchFamily="2" charset="0"/>
                          <a:ea typeface="+mn-ea"/>
                          <a:cs typeface="+mn-cs"/>
                        </a:rPr>
                        <a:t> para un buen acondicionamiento, se propone un tiempo de ejercicios de respiración antes y después del aprendizaje</a:t>
                      </a:r>
                      <a:endParaRPr lang="fr-FR" sz="1600" b="0" kern="1200" baseline="0" dirty="0">
                        <a:solidFill>
                          <a:srgbClr val="1B50FF"/>
                        </a:solidFill>
                        <a:latin typeface="Chivo" panose="00000500000000000000" pitchFamily="2" charset="0"/>
                        <a:ea typeface="+mn-ea"/>
                        <a:cs typeface="+mn-cs"/>
                      </a:endParaRPr>
                    </a:p>
                  </a:txBody>
                  <a:tcPr anchor="ctr">
                    <a:lnL w="12700" cap="flat" cmpd="sng" algn="ctr">
                      <a:solidFill>
                        <a:srgbClr val="1B50FF"/>
                      </a:solidFill>
                      <a:prstDash val="solid"/>
                      <a:round/>
                      <a:headEnd type="none" w="med" len="med"/>
                      <a:tailEnd type="none" w="med" len="med"/>
                    </a:lnL>
                    <a:lnR w="12700" cap="flat" cmpd="sng" algn="ctr">
                      <a:solidFill>
                        <a:srgbClr val="1B50FF"/>
                      </a:solidFill>
                      <a:prstDash val="solid"/>
                      <a:round/>
                      <a:headEnd type="none" w="med" len="med"/>
                      <a:tailEnd type="none" w="med" len="med"/>
                    </a:lnR>
                    <a:lnT w="12700" cap="flat" cmpd="sng" algn="ctr">
                      <a:solidFill>
                        <a:srgbClr val="1B50FF"/>
                      </a:solidFill>
                      <a:prstDash val="solid"/>
                      <a:round/>
                      <a:headEnd type="none" w="med" len="med"/>
                      <a:tailEnd type="none" w="med" len="med"/>
                    </a:lnT>
                    <a:lnB w="12700" cap="flat" cmpd="sng" algn="ctr">
                      <a:solidFill>
                        <a:srgbClr val="1B50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0190545"/>
                  </a:ext>
                </a:extLst>
              </a:tr>
              <a:tr h="370840">
                <a:tc>
                  <a:txBody>
                    <a:bodyPr/>
                    <a:lstStyle/>
                    <a:p>
                      <a:pPr algn="ctr"/>
                      <a:endParaRPr lang="fr-FR" sz="2800" b="0" dirty="0">
                        <a:solidFill>
                          <a:srgbClr val="1B50FF"/>
                        </a:solidFill>
                        <a:latin typeface="Chivo" panose="00000500000000000000" pitchFamily="2" charset="0"/>
                      </a:endParaRPr>
                    </a:p>
                  </a:txBody>
                  <a:tcPr>
                    <a:lnL w="12700" cap="flat" cmpd="sng" algn="ctr">
                      <a:solidFill>
                        <a:srgbClr val="1B50FF"/>
                      </a:solidFill>
                      <a:prstDash val="solid"/>
                      <a:round/>
                      <a:headEnd type="none" w="med" len="med"/>
                      <a:tailEnd type="none" w="med" len="med"/>
                    </a:lnL>
                    <a:lnR w="12700" cap="flat" cmpd="sng" algn="ctr">
                      <a:solidFill>
                        <a:srgbClr val="1B50FF"/>
                      </a:solidFill>
                      <a:prstDash val="solid"/>
                      <a:round/>
                      <a:headEnd type="none" w="med" len="med"/>
                      <a:tailEnd type="none" w="med" len="med"/>
                    </a:lnR>
                    <a:lnT w="12700" cap="flat" cmpd="sng" algn="ctr">
                      <a:solidFill>
                        <a:srgbClr val="1B50FF"/>
                      </a:solidFill>
                      <a:prstDash val="solid"/>
                      <a:round/>
                      <a:headEnd type="none" w="med" len="med"/>
                      <a:tailEnd type="none" w="med" len="med"/>
                    </a:lnT>
                    <a:lnB w="12700" cap="flat" cmpd="sng" algn="ctr">
                      <a:solidFill>
                        <a:srgbClr val="1B50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ES" sz="1600" b="1" u="sng" kern="1200" baseline="0" dirty="0" smtClean="0">
                          <a:solidFill>
                            <a:srgbClr val="1B50FF"/>
                          </a:solidFill>
                          <a:latin typeface="Chivo" panose="00000500000000000000" pitchFamily="2" charset="0"/>
                          <a:ea typeface="+mn-ea"/>
                          <a:cs typeface="+mn-cs"/>
                        </a:rPr>
                        <a:t>Concepto:</a:t>
                      </a:r>
                      <a:r>
                        <a:rPr lang="es-ES" sz="1600" b="0" kern="1200" baseline="0" dirty="0" smtClean="0">
                          <a:solidFill>
                            <a:srgbClr val="1B50FF"/>
                          </a:solidFill>
                          <a:latin typeface="Chivo" panose="00000500000000000000" pitchFamily="2" charset="0"/>
                          <a:ea typeface="+mn-ea"/>
                          <a:cs typeface="+mn-cs"/>
                        </a:rPr>
                        <a:t> el contenido de la secuencia</a:t>
                      </a:r>
                      <a:endParaRPr lang="fr-FR" sz="1600" b="0" kern="1200" baseline="0" dirty="0">
                        <a:solidFill>
                          <a:srgbClr val="1B50FF"/>
                        </a:solidFill>
                        <a:latin typeface="Chivo" panose="00000500000000000000" pitchFamily="2" charset="0"/>
                        <a:ea typeface="+mn-ea"/>
                        <a:cs typeface="+mn-cs"/>
                      </a:endParaRPr>
                    </a:p>
                  </a:txBody>
                  <a:tcPr anchor="ctr">
                    <a:lnL w="12700" cap="flat" cmpd="sng" algn="ctr">
                      <a:solidFill>
                        <a:srgbClr val="1B50FF"/>
                      </a:solidFill>
                      <a:prstDash val="solid"/>
                      <a:round/>
                      <a:headEnd type="none" w="med" len="med"/>
                      <a:tailEnd type="none" w="med" len="med"/>
                    </a:lnL>
                    <a:lnR w="12700" cap="flat" cmpd="sng" algn="ctr">
                      <a:solidFill>
                        <a:srgbClr val="1B50FF"/>
                      </a:solidFill>
                      <a:prstDash val="solid"/>
                      <a:round/>
                      <a:headEnd type="none" w="med" len="med"/>
                      <a:tailEnd type="none" w="med" len="med"/>
                    </a:lnR>
                    <a:lnT w="12700" cap="flat" cmpd="sng" algn="ctr">
                      <a:solidFill>
                        <a:srgbClr val="1B50FF"/>
                      </a:solidFill>
                      <a:prstDash val="solid"/>
                      <a:round/>
                      <a:headEnd type="none" w="med" len="med"/>
                      <a:tailEnd type="none" w="med" len="med"/>
                    </a:lnT>
                    <a:lnB w="12700" cap="flat" cmpd="sng" algn="ctr">
                      <a:solidFill>
                        <a:srgbClr val="1B50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41062"/>
                  </a:ext>
                </a:extLst>
              </a:tr>
              <a:tr h="370840">
                <a:tc>
                  <a:txBody>
                    <a:bodyPr/>
                    <a:lstStyle/>
                    <a:p>
                      <a:pPr algn="ctr"/>
                      <a:endParaRPr lang="fr-FR" sz="2800" b="0" dirty="0">
                        <a:solidFill>
                          <a:srgbClr val="1B50FF"/>
                        </a:solidFill>
                        <a:latin typeface="Chivo" panose="00000500000000000000" pitchFamily="2" charset="0"/>
                      </a:endParaRPr>
                    </a:p>
                  </a:txBody>
                  <a:tcPr>
                    <a:lnL w="12700" cap="flat" cmpd="sng" algn="ctr">
                      <a:solidFill>
                        <a:srgbClr val="1B50FF"/>
                      </a:solidFill>
                      <a:prstDash val="solid"/>
                      <a:round/>
                      <a:headEnd type="none" w="med" len="med"/>
                      <a:tailEnd type="none" w="med" len="med"/>
                    </a:lnL>
                    <a:lnR w="12700" cap="flat" cmpd="sng" algn="ctr">
                      <a:solidFill>
                        <a:srgbClr val="1B50FF"/>
                      </a:solidFill>
                      <a:prstDash val="solid"/>
                      <a:round/>
                      <a:headEnd type="none" w="med" len="med"/>
                      <a:tailEnd type="none" w="med" len="med"/>
                    </a:lnR>
                    <a:lnT w="12700" cap="flat" cmpd="sng" algn="ctr">
                      <a:solidFill>
                        <a:srgbClr val="1B50FF"/>
                      </a:solidFill>
                      <a:prstDash val="solid"/>
                      <a:round/>
                      <a:headEnd type="none" w="med" len="med"/>
                      <a:tailEnd type="none" w="med" len="med"/>
                    </a:lnT>
                    <a:lnB w="12700" cap="flat" cmpd="sng" algn="ctr">
                      <a:solidFill>
                        <a:srgbClr val="1B50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u="sng" kern="1200" baseline="0" dirty="0" smtClean="0">
                          <a:solidFill>
                            <a:srgbClr val="1B50FF"/>
                          </a:solidFill>
                          <a:latin typeface="Chivo" panose="00000500000000000000" pitchFamily="2" charset="0"/>
                          <a:ea typeface="+mn-ea"/>
                          <a:cs typeface="+mn-cs"/>
                        </a:rPr>
                        <a:t>Tiempo de apropiación:</a:t>
                      </a:r>
                      <a:r>
                        <a:rPr lang="es-ES" sz="1600" b="0" kern="1200" baseline="0" dirty="0" smtClean="0">
                          <a:solidFill>
                            <a:srgbClr val="1B50FF"/>
                          </a:solidFill>
                          <a:latin typeface="Chivo" panose="00000500000000000000" pitchFamily="2" charset="0"/>
                          <a:ea typeface="+mn-ea"/>
                          <a:cs typeface="+mn-cs"/>
                        </a:rPr>
                        <a:t> los ejercicios y sus respuestas</a:t>
                      </a:r>
                      <a:endParaRPr lang="fr-FR" sz="1600" b="0" kern="1200" baseline="0" dirty="0" smtClean="0">
                        <a:solidFill>
                          <a:srgbClr val="1B50FF"/>
                        </a:solidFill>
                        <a:latin typeface="Chivo" panose="00000500000000000000" pitchFamily="2" charset="0"/>
                        <a:ea typeface="+mn-ea"/>
                        <a:cs typeface="+mn-cs"/>
                      </a:endParaRPr>
                    </a:p>
                    <a:p>
                      <a:pPr algn="l"/>
                      <a:endParaRPr lang="fr-FR" sz="1600" b="0" kern="1200" baseline="0" dirty="0">
                        <a:solidFill>
                          <a:srgbClr val="1B50FF"/>
                        </a:solidFill>
                        <a:latin typeface="Chivo" panose="00000500000000000000" pitchFamily="2" charset="0"/>
                        <a:ea typeface="+mn-ea"/>
                        <a:cs typeface="+mn-cs"/>
                      </a:endParaRPr>
                    </a:p>
                  </a:txBody>
                  <a:tcPr anchor="ctr">
                    <a:lnL w="12700" cap="flat" cmpd="sng" algn="ctr">
                      <a:solidFill>
                        <a:srgbClr val="1B50FF"/>
                      </a:solidFill>
                      <a:prstDash val="solid"/>
                      <a:round/>
                      <a:headEnd type="none" w="med" len="med"/>
                      <a:tailEnd type="none" w="med" len="med"/>
                    </a:lnL>
                    <a:lnR w="12700" cap="flat" cmpd="sng" algn="ctr">
                      <a:solidFill>
                        <a:srgbClr val="1B50FF"/>
                      </a:solidFill>
                      <a:prstDash val="solid"/>
                      <a:round/>
                      <a:headEnd type="none" w="med" len="med"/>
                      <a:tailEnd type="none" w="med" len="med"/>
                    </a:lnR>
                    <a:lnT w="12700" cap="flat" cmpd="sng" algn="ctr">
                      <a:solidFill>
                        <a:srgbClr val="1B50FF"/>
                      </a:solidFill>
                      <a:prstDash val="solid"/>
                      <a:round/>
                      <a:headEnd type="none" w="med" len="med"/>
                      <a:tailEnd type="none" w="med" len="med"/>
                    </a:lnT>
                    <a:lnB w="12700" cap="flat" cmpd="sng" algn="ctr">
                      <a:solidFill>
                        <a:srgbClr val="1B50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1055140"/>
                  </a:ext>
                </a:extLst>
              </a:tr>
            </a:tbl>
          </a:graphicData>
        </a:graphic>
      </p:graphicFrame>
      <p:sp>
        <p:nvSpPr>
          <p:cNvPr id="18" name="Ellipse 17"/>
          <p:cNvSpPr/>
          <p:nvPr/>
        </p:nvSpPr>
        <p:spPr>
          <a:xfrm>
            <a:off x="2340178" y="2046237"/>
            <a:ext cx="357051" cy="35705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2340177" y="2601010"/>
            <a:ext cx="357051" cy="35705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2340177" y="3915532"/>
            <a:ext cx="357051" cy="3570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2336039" y="4713708"/>
            <a:ext cx="357051" cy="3570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2336039" y="5251956"/>
            <a:ext cx="357051" cy="35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7351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DC09696-8782-4BAD-8097-EF151A794B23}" type="slidenum">
              <a:rPr lang="fr-FR" smtClean="0"/>
              <a:t>4</a:t>
            </a:fld>
            <a:endParaRPr lang="fr-FR"/>
          </a:p>
        </p:txBody>
      </p:sp>
      <p:sp>
        <p:nvSpPr>
          <p:cNvPr id="7" name="Rectangle 6"/>
          <p:cNvSpPr/>
          <p:nvPr/>
        </p:nvSpPr>
        <p:spPr>
          <a:xfrm>
            <a:off x="2040527" y="1401468"/>
            <a:ext cx="6831874" cy="3970318"/>
          </a:xfrm>
          <a:prstGeom prst="rect">
            <a:avLst/>
          </a:prstGeom>
        </p:spPr>
        <p:txBody>
          <a:bodyPr wrap="square">
            <a:spAutoFit/>
          </a:bodyPr>
          <a:lstStyle/>
          <a:p>
            <a:pPr algn="just"/>
            <a:r>
              <a:rPr lang="es-ES" dirty="0" smtClean="0">
                <a:solidFill>
                  <a:srgbClr val="1B50FF"/>
                </a:solidFill>
                <a:latin typeface="Chivo" panose="00000500000000000000" pitchFamily="2" charset="0"/>
              </a:rPr>
              <a:t>Y </a:t>
            </a:r>
            <a:r>
              <a:rPr lang="es-ES" dirty="0">
                <a:solidFill>
                  <a:srgbClr val="1B50FF"/>
                </a:solidFill>
                <a:latin typeface="Chivo" panose="00000500000000000000" pitchFamily="2" charset="0"/>
              </a:rPr>
              <a:t>ahora</a:t>
            </a:r>
            <a:r>
              <a:rPr lang="es-ES" dirty="0" smtClean="0">
                <a:solidFill>
                  <a:srgbClr val="1B50FF"/>
                </a:solidFill>
                <a:latin typeface="Chivo" panose="00000500000000000000" pitchFamily="2" charset="0"/>
              </a:rPr>
              <a:t>,</a:t>
            </a:r>
          </a:p>
          <a:p>
            <a:pPr algn="just"/>
            <a:endParaRPr lang="fr-FR" dirty="0">
              <a:solidFill>
                <a:srgbClr val="1B50FF"/>
              </a:solidFill>
              <a:latin typeface="Chivo" panose="00000500000000000000" pitchFamily="2" charset="0"/>
            </a:endParaRPr>
          </a:p>
          <a:p>
            <a:pPr algn="just"/>
            <a:r>
              <a:rPr lang="es-ES" dirty="0">
                <a:solidFill>
                  <a:srgbClr val="1B50FF"/>
                </a:solidFill>
                <a:latin typeface="Chivo" panose="00000500000000000000" pitchFamily="2" charset="0"/>
              </a:rPr>
              <a:t>Consigue </a:t>
            </a:r>
            <a:r>
              <a:rPr lang="es-ES" b="1" dirty="0">
                <a:solidFill>
                  <a:srgbClr val="1B50FF"/>
                </a:solidFill>
                <a:latin typeface="Chivo" panose="00000500000000000000" pitchFamily="2" charset="0"/>
              </a:rPr>
              <a:t>el cuaderno de aprendizaje de CHANGE OF </a:t>
            </a:r>
            <a:r>
              <a:rPr lang="es-ES" b="1" dirty="0" smtClean="0">
                <a:solidFill>
                  <a:srgbClr val="1B50FF"/>
                </a:solidFill>
                <a:latin typeface="Chivo" panose="00000500000000000000" pitchFamily="2" charset="0"/>
              </a:rPr>
              <a:t>VIEW.</a:t>
            </a:r>
          </a:p>
          <a:p>
            <a:pPr algn="just"/>
            <a:endParaRPr lang="fr-FR" dirty="0">
              <a:solidFill>
                <a:srgbClr val="1B50FF"/>
              </a:solidFill>
              <a:latin typeface="Chivo" panose="00000500000000000000" pitchFamily="2" charset="0"/>
            </a:endParaRPr>
          </a:p>
          <a:p>
            <a:pPr algn="just"/>
            <a:r>
              <a:rPr lang="es-ES" dirty="0">
                <a:solidFill>
                  <a:srgbClr val="1B50FF"/>
                </a:solidFill>
                <a:latin typeface="Chivo" panose="00000500000000000000" pitchFamily="2" charset="0"/>
              </a:rPr>
              <a:t>¿Qué es el cuaderno CHANGE OF VIEW </a:t>
            </a:r>
            <a:r>
              <a:rPr lang="es-ES" dirty="0" smtClean="0">
                <a:solidFill>
                  <a:srgbClr val="1B50FF"/>
                </a:solidFill>
                <a:latin typeface="Chivo" panose="00000500000000000000" pitchFamily="2" charset="0"/>
              </a:rPr>
              <a:t>?</a:t>
            </a:r>
          </a:p>
          <a:p>
            <a:pPr algn="just"/>
            <a:endParaRPr lang="fr-FR" dirty="0">
              <a:solidFill>
                <a:srgbClr val="1B50FF"/>
              </a:solidFill>
              <a:latin typeface="Chivo" panose="00000500000000000000" pitchFamily="2" charset="0"/>
            </a:endParaRPr>
          </a:p>
          <a:p>
            <a:pPr algn="just"/>
            <a:r>
              <a:rPr lang="es-ES" dirty="0">
                <a:solidFill>
                  <a:srgbClr val="1B50FF"/>
                </a:solidFill>
                <a:latin typeface="Chivo" panose="00000500000000000000" pitchFamily="2" charset="0"/>
              </a:rPr>
              <a:t>Es tu compañero a lo largo de tu descubrimiento del Referencial sobre el Empoderamiento. Contiene secciones que te permiten estructurar las anotaciones: tus anotaciones previas de los temas tratados, tus apuntes realizados durante la lectura de los contenidos, las soluciones a los ejercicios, tus sensaciones y tus conclusiones.</a:t>
            </a:r>
            <a:endParaRPr lang="fr-FR" dirty="0">
              <a:solidFill>
                <a:srgbClr val="1B50FF"/>
              </a:solidFill>
              <a:latin typeface="Chivo" panose="00000500000000000000" pitchFamily="2" charset="0"/>
            </a:endParaRPr>
          </a:p>
          <a:p>
            <a:endParaRPr lang="fr-BE" dirty="0" smtClean="0">
              <a:solidFill>
                <a:srgbClr val="1B50FF"/>
              </a:solidFill>
              <a:latin typeface="Chivo" panose="00000500000000000000" pitchFamily="2" charset="0"/>
            </a:endParaRPr>
          </a:p>
          <a:p>
            <a:endParaRPr lang="fr-BE" dirty="0" smtClean="0">
              <a:solidFill>
                <a:srgbClr val="C00000"/>
              </a:solidFill>
              <a:latin typeface="Chivo" panose="00000500000000000000" pitchFamily="2" charset="0"/>
            </a:endParaRPr>
          </a:p>
        </p:txBody>
      </p:sp>
    </p:spTree>
    <p:extLst>
      <p:ext uri="{BB962C8B-B14F-4D97-AF65-F5344CB8AC3E}">
        <p14:creationId xmlns:p14="http://schemas.microsoft.com/office/powerpoint/2010/main" val="338310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DC09696-8782-4BAD-8097-EF151A794B23}" type="slidenum">
              <a:rPr lang="fr-FR" smtClean="0"/>
              <a:t>5</a:t>
            </a:fld>
            <a:endParaRPr lang="fr-FR"/>
          </a:p>
        </p:txBody>
      </p:sp>
      <p:sp>
        <p:nvSpPr>
          <p:cNvPr id="3" name="Rectangle 2"/>
          <p:cNvSpPr/>
          <p:nvPr/>
        </p:nvSpPr>
        <p:spPr>
          <a:xfrm>
            <a:off x="2010529" y="1360456"/>
            <a:ext cx="6978769" cy="2585323"/>
          </a:xfrm>
          <a:prstGeom prst="rect">
            <a:avLst/>
          </a:prstGeom>
        </p:spPr>
        <p:txBody>
          <a:bodyPr wrap="square">
            <a:spAutoFit/>
          </a:bodyPr>
          <a:lstStyle/>
          <a:p>
            <a:pPr algn="just" fontAlgn="base"/>
            <a:r>
              <a:rPr lang="es-ES" dirty="0" smtClean="0">
                <a:solidFill>
                  <a:srgbClr val="1B50FF"/>
                </a:solidFill>
                <a:latin typeface="Chivo" panose="00000500000000000000" pitchFamily="2" charset="0"/>
              </a:rPr>
              <a:t>En </a:t>
            </a:r>
            <a:r>
              <a:rPr lang="es-ES" dirty="0">
                <a:solidFill>
                  <a:srgbClr val="1B50FF"/>
                </a:solidFill>
                <a:latin typeface="Chivo" panose="00000500000000000000" pitchFamily="2" charset="0"/>
              </a:rPr>
              <a:t>esta secuencia sobre la persona en el centro de la relación de acompañamiento, te invitamos a </a:t>
            </a:r>
            <a:r>
              <a:rPr lang="es-ES" dirty="0" smtClean="0">
                <a:solidFill>
                  <a:srgbClr val="1B50FF"/>
                </a:solidFill>
                <a:latin typeface="Chivo" panose="00000500000000000000" pitchFamily="2" charset="0"/>
              </a:rPr>
              <a:t>descubrir:</a:t>
            </a:r>
          </a:p>
          <a:p>
            <a:pPr algn="just" fontAlgn="base"/>
            <a:r>
              <a:rPr lang="es-ES" dirty="0">
                <a:solidFill>
                  <a:srgbClr val="1B50FF"/>
                </a:solidFill>
                <a:latin typeface="Chivo" panose="00000500000000000000" pitchFamily="2" charset="0"/>
              </a:rPr>
              <a:t>  </a:t>
            </a:r>
            <a:endParaRPr lang="fr-FR" dirty="0">
              <a:solidFill>
                <a:srgbClr val="1B50FF"/>
              </a:solidFill>
              <a:latin typeface="Chivo" panose="00000500000000000000" pitchFamily="2" charset="0"/>
            </a:endParaRPr>
          </a:p>
          <a:p>
            <a:pPr marL="285750" lvl="0" indent="-285750" algn="just" fontAlgn="base">
              <a:buFontTx/>
              <a:buChar char="-"/>
            </a:pPr>
            <a:r>
              <a:rPr lang="es-ES" dirty="0" smtClean="0">
                <a:solidFill>
                  <a:srgbClr val="1B50FF"/>
                </a:solidFill>
                <a:latin typeface="Chivo" panose="00000500000000000000" pitchFamily="2" charset="0"/>
              </a:rPr>
              <a:t>cómo </a:t>
            </a:r>
            <a:r>
              <a:rPr lang="es-ES" dirty="0">
                <a:solidFill>
                  <a:srgbClr val="1B50FF"/>
                </a:solidFill>
                <a:latin typeface="Chivo" panose="00000500000000000000" pitchFamily="2" charset="0"/>
              </a:rPr>
              <a:t>lo entiende CHANGE OF </a:t>
            </a:r>
            <a:r>
              <a:rPr lang="es-ES" dirty="0" smtClean="0">
                <a:solidFill>
                  <a:srgbClr val="1B50FF"/>
                </a:solidFill>
                <a:latin typeface="Chivo" panose="00000500000000000000" pitchFamily="2" charset="0"/>
              </a:rPr>
              <a:t>VIEW,</a:t>
            </a:r>
          </a:p>
          <a:p>
            <a:pPr lvl="0" algn="just" fontAlgn="base"/>
            <a:endParaRPr lang="es-ES" dirty="0" smtClean="0">
              <a:solidFill>
                <a:srgbClr val="1B50FF"/>
              </a:solidFill>
              <a:latin typeface="Chivo" panose="00000500000000000000" pitchFamily="2" charset="0"/>
            </a:endParaRPr>
          </a:p>
          <a:p>
            <a:pPr marL="285750" lvl="0" indent="-285750" algn="just" fontAlgn="base">
              <a:buFontTx/>
              <a:buChar char="-"/>
            </a:pPr>
            <a:r>
              <a:rPr lang="es-ES" dirty="0" smtClean="0">
                <a:solidFill>
                  <a:srgbClr val="1B50FF"/>
                </a:solidFill>
                <a:latin typeface="Chivo" panose="00000500000000000000" pitchFamily="2" charset="0"/>
              </a:rPr>
              <a:t>los </a:t>
            </a:r>
            <a:r>
              <a:rPr lang="es-ES" dirty="0">
                <a:solidFill>
                  <a:srgbClr val="1B50FF"/>
                </a:solidFill>
                <a:latin typeface="Chivo" panose="00000500000000000000" pitchFamily="2" charset="0"/>
              </a:rPr>
              <a:t>criterios en los que se basa para contribuir al empoderamiento.</a:t>
            </a:r>
          </a:p>
          <a:p>
            <a:pPr lvl="0"/>
            <a:endParaRPr lang="fr-FR" dirty="0">
              <a:solidFill>
                <a:srgbClr val="1B50FF"/>
              </a:solidFill>
              <a:latin typeface="Chivo" panose="00000500000000000000" pitchFamily="2" charset="0"/>
            </a:endParaRPr>
          </a:p>
          <a:p>
            <a:pPr marL="285750" lvl="0" indent="-285750">
              <a:buFontTx/>
              <a:buChar char="-"/>
            </a:pPr>
            <a:endParaRPr lang="fr-BE" dirty="0">
              <a:solidFill>
                <a:srgbClr val="1B50FF"/>
              </a:solidFill>
              <a:latin typeface="Chivo" panose="00000500000000000000" pitchFamily="2" charset="0"/>
            </a:endParaRPr>
          </a:p>
        </p:txBody>
      </p:sp>
      <p:sp>
        <p:nvSpPr>
          <p:cNvPr id="10" name="Ellipse 9"/>
          <p:cNvSpPr>
            <a:spLocks noChangeAspect="1"/>
          </p:cNvSpPr>
          <p:nvPr/>
        </p:nvSpPr>
        <p:spPr>
          <a:xfrm>
            <a:off x="370356" y="5618633"/>
            <a:ext cx="1102843" cy="11028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err="1" smtClean="0">
                <a:solidFill>
                  <a:srgbClr val="1B50FF"/>
                </a:solidFill>
                <a:latin typeface="Chivo" panose="00000500000000000000" pitchFamily="2" charset="0"/>
              </a:rPr>
              <a:t>Entrar</a:t>
            </a:r>
            <a:r>
              <a:rPr lang="fr-FR" sz="700" b="1" dirty="0" smtClean="0">
                <a:solidFill>
                  <a:srgbClr val="1B50FF"/>
                </a:solidFill>
                <a:latin typeface="Chivo" panose="00000500000000000000" pitchFamily="2" charset="0"/>
              </a:rPr>
              <a:t> en </a:t>
            </a:r>
            <a:r>
              <a:rPr lang="fr-FR" sz="700" b="1" dirty="0" err="1" smtClean="0">
                <a:solidFill>
                  <a:srgbClr val="1B50FF"/>
                </a:solidFill>
                <a:latin typeface="Chivo" panose="00000500000000000000" pitchFamily="2" charset="0"/>
              </a:rPr>
              <a:t>materia</a:t>
            </a:r>
            <a:endParaRPr lang="fr-FR" sz="700" b="1" dirty="0">
              <a:solidFill>
                <a:srgbClr val="1B50FF"/>
              </a:solidFill>
              <a:latin typeface="Chivo" panose="00000500000000000000" pitchFamily="2" charset="0"/>
            </a:endParaRPr>
          </a:p>
        </p:txBody>
      </p:sp>
    </p:spTree>
    <p:extLst>
      <p:ext uri="{BB962C8B-B14F-4D97-AF65-F5344CB8AC3E}">
        <p14:creationId xmlns:p14="http://schemas.microsoft.com/office/powerpoint/2010/main" val="105924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DC09696-8782-4BAD-8097-EF151A794B23}" type="slidenum">
              <a:rPr lang="fr-FR" smtClean="0"/>
              <a:t>6</a:t>
            </a:fld>
            <a:endParaRPr lang="fr-FR"/>
          </a:p>
        </p:txBody>
      </p:sp>
      <p:sp>
        <p:nvSpPr>
          <p:cNvPr id="7" name="Ellipse 6"/>
          <p:cNvSpPr>
            <a:spLocks noChangeAspect="1"/>
          </p:cNvSpPr>
          <p:nvPr/>
        </p:nvSpPr>
        <p:spPr>
          <a:xfrm>
            <a:off x="361890" y="5618633"/>
            <a:ext cx="1102843" cy="110284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b="1" dirty="0" smtClean="0">
                <a:solidFill>
                  <a:srgbClr val="1B50FF"/>
                </a:solidFill>
                <a:latin typeface="Chivo" panose="00000500000000000000" pitchFamily="2" charset="0"/>
              </a:rPr>
              <a:t>Práctica reflexiva</a:t>
            </a:r>
            <a:endParaRPr lang="fr-FR" sz="700" b="1" dirty="0">
              <a:solidFill>
                <a:srgbClr val="1B50FF"/>
              </a:solidFill>
              <a:latin typeface="Chivo" panose="00000500000000000000" pitchFamily="2" charset="0"/>
            </a:endParaRPr>
          </a:p>
        </p:txBody>
      </p:sp>
      <p:sp>
        <p:nvSpPr>
          <p:cNvPr id="10" name="Rectangle 9"/>
          <p:cNvSpPr/>
          <p:nvPr/>
        </p:nvSpPr>
        <p:spPr>
          <a:xfrm>
            <a:off x="2061714" y="1407822"/>
            <a:ext cx="6728604" cy="4524315"/>
          </a:xfrm>
          <a:prstGeom prst="rect">
            <a:avLst/>
          </a:prstGeom>
        </p:spPr>
        <p:txBody>
          <a:bodyPr wrap="square">
            <a:spAutoFit/>
          </a:bodyPr>
          <a:lstStyle/>
          <a:p>
            <a:pPr algn="just"/>
            <a:r>
              <a:rPr lang="es-ES" b="1" dirty="0" smtClean="0">
                <a:solidFill>
                  <a:srgbClr val="1B50FF"/>
                </a:solidFill>
                <a:latin typeface="Chivo" panose="00000500000000000000" pitchFamily="2" charset="0"/>
              </a:rPr>
              <a:t>Estas </a:t>
            </a:r>
            <a:r>
              <a:rPr lang="es-ES" b="1" dirty="0">
                <a:solidFill>
                  <a:srgbClr val="1B50FF"/>
                </a:solidFill>
                <a:latin typeface="Chivo" panose="00000500000000000000" pitchFamily="2" charset="0"/>
              </a:rPr>
              <a:t>preguntas no conducen a una corrección</a:t>
            </a:r>
            <a:r>
              <a:rPr lang="es-ES" b="1" dirty="0" smtClean="0">
                <a:solidFill>
                  <a:srgbClr val="1B50FF"/>
                </a:solidFill>
                <a:latin typeface="Chivo" panose="00000500000000000000" pitchFamily="2" charset="0"/>
              </a:rPr>
              <a:t>:</a:t>
            </a:r>
          </a:p>
          <a:p>
            <a:pPr algn="just"/>
            <a:endParaRPr lang="es-ES" i="1" dirty="0">
              <a:solidFill>
                <a:srgbClr val="1B50FF"/>
              </a:solidFill>
              <a:latin typeface="Chivo" panose="00000500000000000000" pitchFamily="2" charset="0"/>
            </a:endParaRPr>
          </a:p>
          <a:p>
            <a:pPr algn="just" fontAlgn="base"/>
            <a:r>
              <a:rPr lang="es-ES" i="1" dirty="0">
                <a:solidFill>
                  <a:srgbClr val="1B50FF"/>
                </a:solidFill>
                <a:latin typeface="Chivo" panose="00000500000000000000" pitchFamily="2" charset="0"/>
              </a:rPr>
              <a:t>La aceptación: ¿qué significa?  ¿Qué significado, sentimiento o emoción asocia a este término? Pon un ejemplo concreto de aceptación.</a:t>
            </a:r>
            <a:endParaRPr lang="fr-FR" i="1" dirty="0">
              <a:solidFill>
                <a:srgbClr val="1B50FF"/>
              </a:solidFill>
              <a:latin typeface="Chivo" panose="00000500000000000000" pitchFamily="2" charset="0"/>
            </a:endParaRPr>
          </a:p>
          <a:p>
            <a:pPr algn="just" fontAlgn="base"/>
            <a:r>
              <a:rPr lang="es-ES" i="1" dirty="0">
                <a:solidFill>
                  <a:srgbClr val="1B50FF"/>
                </a:solidFill>
                <a:latin typeface="Chivo" panose="00000500000000000000" pitchFamily="2" charset="0"/>
              </a:rPr>
              <a:t> </a:t>
            </a:r>
            <a:endParaRPr lang="fr-FR" i="1" dirty="0">
              <a:solidFill>
                <a:srgbClr val="1B50FF"/>
              </a:solidFill>
              <a:latin typeface="Chivo" panose="00000500000000000000" pitchFamily="2" charset="0"/>
            </a:endParaRPr>
          </a:p>
          <a:p>
            <a:pPr algn="just" fontAlgn="base"/>
            <a:r>
              <a:rPr lang="es-ES" i="1" dirty="0">
                <a:solidFill>
                  <a:srgbClr val="1B50FF"/>
                </a:solidFill>
                <a:latin typeface="Chivo" panose="00000500000000000000" pitchFamily="2" charset="0"/>
              </a:rPr>
              <a:t>Clasifica tus respuestas entre las que están más relacionadas con una situación de sumisión y las que están más relacionadas con una posición de fuerza</a:t>
            </a:r>
            <a:r>
              <a:rPr lang="es-ES" i="1" dirty="0" smtClean="0">
                <a:solidFill>
                  <a:srgbClr val="1B50FF"/>
                </a:solidFill>
                <a:latin typeface="Chivo" panose="00000500000000000000" pitchFamily="2" charset="0"/>
              </a:rPr>
              <a:t>.</a:t>
            </a:r>
          </a:p>
          <a:p>
            <a:pPr algn="just" fontAlgn="base"/>
            <a:endParaRPr lang="fr-FR" i="1" dirty="0">
              <a:solidFill>
                <a:srgbClr val="1B50FF"/>
              </a:solidFill>
              <a:latin typeface="Chivo" panose="00000500000000000000" pitchFamily="2" charset="0"/>
            </a:endParaRPr>
          </a:p>
          <a:p>
            <a:pPr algn="just" fontAlgn="base"/>
            <a:r>
              <a:rPr lang="es-ES" i="1" dirty="0">
                <a:solidFill>
                  <a:srgbClr val="1B50FF"/>
                </a:solidFill>
                <a:latin typeface="Chivo" panose="00000500000000000000" pitchFamily="2" charset="0"/>
              </a:rPr>
              <a:t>¿Consideras que la aceptación es una posición de fuerza o de sumisión?</a:t>
            </a:r>
            <a:endParaRPr lang="fr-FR" i="1" dirty="0">
              <a:solidFill>
                <a:srgbClr val="1B50FF"/>
              </a:solidFill>
              <a:latin typeface="Chivo" panose="00000500000000000000" pitchFamily="2" charset="0"/>
            </a:endParaRPr>
          </a:p>
          <a:p>
            <a:endParaRPr lang="fr-FR" i="1" dirty="0">
              <a:solidFill>
                <a:srgbClr val="1B50FF"/>
              </a:solidFill>
              <a:latin typeface="Chivo" panose="00000500000000000000" pitchFamily="2" charset="0"/>
            </a:endParaRPr>
          </a:p>
          <a:p>
            <a:endParaRPr lang="fr-FR" i="1" dirty="0">
              <a:solidFill>
                <a:srgbClr val="1B50FF"/>
              </a:solidFill>
              <a:latin typeface="Chivo" panose="00000500000000000000" pitchFamily="2" charset="0"/>
            </a:endParaRPr>
          </a:p>
          <a:p>
            <a:endParaRPr lang="fr-BE" i="1" dirty="0">
              <a:solidFill>
                <a:srgbClr val="1B50FF"/>
              </a:solidFill>
              <a:latin typeface="Chivo" panose="00000500000000000000" pitchFamily="2" charset="0"/>
            </a:endParaRPr>
          </a:p>
          <a:p>
            <a:endParaRPr lang="fr-BE" dirty="0">
              <a:solidFill>
                <a:srgbClr val="1B50FF"/>
              </a:solidFill>
              <a:latin typeface="Chivo" panose="00000500000000000000" pitchFamily="2" charset="0"/>
            </a:endParaRPr>
          </a:p>
        </p:txBody>
      </p:sp>
    </p:spTree>
    <p:extLst>
      <p:ext uri="{BB962C8B-B14F-4D97-AF65-F5344CB8AC3E}">
        <p14:creationId xmlns:p14="http://schemas.microsoft.com/office/powerpoint/2010/main" val="408613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fade">
                                      <p:cBhvr>
                                        <p:cTn id="2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DC09696-8782-4BAD-8097-EF151A794B23}" type="slidenum">
              <a:rPr lang="fr-FR" smtClean="0"/>
              <a:t>7</a:t>
            </a:fld>
            <a:endParaRPr lang="fr-FR"/>
          </a:p>
        </p:txBody>
      </p:sp>
      <p:sp>
        <p:nvSpPr>
          <p:cNvPr id="10" name="Ellipse 9"/>
          <p:cNvSpPr>
            <a:spLocks noChangeAspect="1"/>
          </p:cNvSpPr>
          <p:nvPr/>
        </p:nvSpPr>
        <p:spPr>
          <a:xfrm>
            <a:off x="370357" y="5618633"/>
            <a:ext cx="1102843" cy="11028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b="1" dirty="0" smtClean="0">
                <a:solidFill>
                  <a:srgbClr val="1B50FF"/>
                </a:solidFill>
                <a:latin typeface="Chivo" panose="00000500000000000000" pitchFamily="2" charset="0"/>
              </a:rPr>
              <a:t>Emoción / Cuerpo</a:t>
            </a:r>
            <a:endParaRPr lang="fr-FR" sz="700" b="1" dirty="0">
              <a:solidFill>
                <a:srgbClr val="1B50FF"/>
              </a:solidFill>
              <a:latin typeface="Chivo" panose="00000500000000000000" pitchFamily="2" charset="0"/>
            </a:endParaRPr>
          </a:p>
        </p:txBody>
      </p:sp>
      <p:sp>
        <p:nvSpPr>
          <p:cNvPr id="12" name="Rectangle 11"/>
          <p:cNvSpPr/>
          <p:nvPr/>
        </p:nvSpPr>
        <p:spPr>
          <a:xfrm>
            <a:off x="2090057" y="1476494"/>
            <a:ext cx="6782343" cy="2308324"/>
          </a:xfrm>
          <a:prstGeom prst="rect">
            <a:avLst/>
          </a:prstGeom>
        </p:spPr>
        <p:txBody>
          <a:bodyPr wrap="square">
            <a:spAutoFit/>
          </a:bodyPr>
          <a:lstStyle/>
          <a:p>
            <a:pPr algn="just"/>
            <a:r>
              <a:rPr lang="es-ES" b="1" dirty="0" smtClean="0">
                <a:solidFill>
                  <a:srgbClr val="4EFFB0"/>
                </a:solidFill>
                <a:latin typeface="Chivo" panose="00000500000000000000" pitchFamily="2" charset="0"/>
              </a:rPr>
              <a:t>Acondicionamiento</a:t>
            </a:r>
            <a:endParaRPr lang="fr-FR" b="1" dirty="0">
              <a:solidFill>
                <a:srgbClr val="4EFFB0"/>
              </a:solidFill>
              <a:latin typeface="Chivo" panose="00000500000000000000" pitchFamily="2" charset="0"/>
            </a:endParaRPr>
          </a:p>
          <a:p>
            <a:pPr algn="just"/>
            <a:endParaRPr lang="fr-FR" i="1" dirty="0">
              <a:solidFill>
                <a:srgbClr val="1B50FF"/>
              </a:solidFill>
              <a:latin typeface="Chivo" panose="00000500000000000000" pitchFamily="2" charset="0"/>
            </a:endParaRPr>
          </a:p>
          <a:p>
            <a:pPr algn="just"/>
            <a:r>
              <a:rPr lang="es-ES" dirty="0" smtClean="0">
                <a:solidFill>
                  <a:srgbClr val="1B50FF"/>
                </a:solidFill>
                <a:latin typeface="Chivo" panose="00000500000000000000" pitchFamily="2" charset="0"/>
              </a:rPr>
              <a:t>Para </a:t>
            </a:r>
            <a:r>
              <a:rPr lang="es-ES" dirty="0">
                <a:solidFill>
                  <a:srgbClr val="1B50FF"/>
                </a:solidFill>
                <a:latin typeface="Chivo" panose="00000500000000000000" pitchFamily="2" charset="0"/>
              </a:rPr>
              <a:t>ponerte en situación para el aprendizaje, te proponemos unos ejercicios de respiración de entre 5 y 10 minutos. </a:t>
            </a:r>
            <a:endParaRPr lang="es-ES" dirty="0" smtClean="0">
              <a:solidFill>
                <a:srgbClr val="1B50FF"/>
              </a:solidFill>
              <a:latin typeface="Chivo" panose="00000500000000000000" pitchFamily="2" charset="0"/>
            </a:endParaRPr>
          </a:p>
          <a:p>
            <a:pPr algn="just"/>
            <a:endParaRPr lang="es-ES" dirty="0">
              <a:solidFill>
                <a:srgbClr val="1B50FF"/>
              </a:solidFill>
              <a:latin typeface="Chivo" panose="00000500000000000000" pitchFamily="2" charset="0"/>
            </a:endParaRPr>
          </a:p>
          <a:p>
            <a:pPr algn="just"/>
            <a:r>
              <a:rPr lang="es-ES" dirty="0" smtClean="0">
                <a:solidFill>
                  <a:srgbClr val="1B50FF"/>
                </a:solidFill>
                <a:latin typeface="Chivo" panose="00000500000000000000" pitchFamily="2" charset="0"/>
              </a:rPr>
              <a:t>Para </a:t>
            </a:r>
            <a:r>
              <a:rPr lang="es-ES" dirty="0">
                <a:solidFill>
                  <a:srgbClr val="1B50FF"/>
                </a:solidFill>
                <a:latin typeface="Chivo" panose="00000500000000000000" pitchFamily="2" charset="0"/>
              </a:rPr>
              <a:t>descubrir los </a:t>
            </a:r>
            <a:r>
              <a:rPr lang="es-ES" dirty="0">
                <a:solidFill>
                  <a:srgbClr val="1B50FF"/>
                </a:solidFill>
                <a:latin typeface="Chivo" panose="00000500000000000000" pitchFamily="2" charset="0"/>
              </a:rPr>
              <a:t>ejercicios, haga clic </a:t>
            </a:r>
            <a:r>
              <a:rPr lang="es-ES" dirty="0" smtClean="0">
                <a:solidFill>
                  <a:srgbClr val="1B50FF"/>
                </a:solidFill>
                <a:latin typeface="Chivo" panose="00000500000000000000" pitchFamily="2" charset="0"/>
              </a:rPr>
              <a:t>aquí: </a:t>
            </a:r>
            <a:endParaRPr lang="fr-FR" dirty="0">
              <a:solidFill>
                <a:srgbClr val="1B50FF"/>
              </a:solidFill>
              <a:latin typeface="Chivo" panose="00000500000000000000" pitchFamily="2" charset="0"/>
            </a:endParaRPr>
          </a:p>
          <a:p>
            <a:endParaRPr lang="fr-FR" i="1" dirty="0">
              <a:solidFill>
                <a:srgbClr val="1B50FF"/>
              </a:solidFill>
              <a:latin typeface="Chivo" panose="00000500000000000000" pitchFamily="2" charset="0"/>
            </a:endParaRPr>
          </a:p>
        </p:txBody>
      </p:sp>
      <p:pic>
        <p:nvPicPr>
          <p:cNvPr id="3" name="1.Respiration dynamique_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242968" y="3080022"/>
            <a:ext cx="487363" cy="487363"/>
          </a:xfrm>
          <a:prstGeom prst="rect">
            <a:avLst/>
          </a:prstGeom>
        </p:spPr>
      </p:pic>
    </p:spTree>
    <p:extLst>
      <p:ext uri="{BB962C8B-B14F-4D97-AF65-F5344CB8AC3E}">
        <p14:creationId xmlns:p14="http://schemas.microsoft.com/office/powerpoint/2010/main" val="149906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DC09696-8782-4BAD-8097-EF151A794B23}" type="slidenum">
              <a:rPr lang="fr-FR" smtClean="0"/>
              <a:t>8</a:t>
            </a:fld>
            <a:endParaRPr lang="fr-FR"/>
          </a:p>
        </p:txBody>
      </p:sp>
      <p:sp>
        <p:nvSpPr>
          <p:cNvPr id="5" name="Rectangle 4"/>
          <p:cNvSpPr/>
          <p:nvPr/>
        </p:nvSpPr>
        <p:spPr>
          <a:xfrm>
            <a:off x="2040527" y="1401468"/>
            <a:ext cx="6831874" cy="1754326"/>
          </a:xfrm>
          <a:prstGeom prst="rect">
            <a:avLst/>
          </a:prstGeom>
        </p:spPr>
        <p:txBody>
          <a:bodyPr wrap="square">
            <a:spAutoFit/>
          </a:bodyPr>
          <a:lstStyle/>
          <a:p>
            <a:pPr fontAlgn="base"/>
            <a:r>
              <a:rPr lang="es-ES" b="1" dirty="0" smtClean="0">
                <a:solidFill>
                  <a:srgbClr val="4EFFB0"/>
                </a:solidFill>
                <a:latin typeface="Chivo" panose="00000500000000000000" pitchFamily="2" charset="0"/>
              </a:rPr>
              <a:t>Aprendizaje </a:t>
            </a:r>
            <a:r>
              <a:rPr lang="es-ES" b="1" dirty="0">
                <a:solidFill>
                  <a:srgbClr val="4EFFB0"/>
                </a:solidFill>
                <a:latin typeface="Chivo" panose="00000500000000000000" pitchFamily="2" charset="0"/>
              </a:rPr>
              <a:t>sobre el principio de poner a la persona en el centro de la relación de </a:t>
            </a:r>
            <a:r>
              <a:rPr lang="es-ES" b="1" dirty="0" smtClean="0">
                <a:solidFill>
                  <a:srgbClr val="4EFFB0"/>
                </a:solidFill>
                <a:latin typeface="Chivo" panose="00000500000000000000" pitchFamily="2" charset="0"/>
              </a:rPr>
              <a:t>acompañamiento</a:t>
            </a:r>
            <a:r>
              <a:rPr lang="es-ES" b="1" dirty="0">
                <a:solidFill>
                  <a:srgbClr val="4EFFB0"/>
                </a:solidFill>
                <a:latin typeface="Chivo" panose="00000500000000000000" pitchFamily="2" charset="0"/>
              </a:rPr>
              <a:t> </a:t>
            </a:r>
            <a:endParaRPr lang="fr-FR" b="1" dirty="0">
              <a:solidFill>
                <a:srgbClr val="4EFFB0"/>
              </a:solidFill>
              <a:latin typeface="Chivo" panose="00000500000000000000" pitchFamily="2" charset="0"/>
            </a:endParaRPr>
          </a:p>
          <a:p>
            <a:endParaRPr lang="fr-FR" dirty="0" smtClean="0">
              <a:solidFill>
                <a:srgbClr val="C00000"/>
              </a:solidFill>
              <a:latin typeface="Chivo" panose="00000500000000000000" pitchFamily="2" charset="0"/>
            </a:endParaRPr>
          </a:p>
          <a:p>
            <a:r>
              <a:rPr lang="es-ES" dirty="0" smtClean="0">
                <a:solidFill>
                  <a:srgbClr val="1B50FF"/>
                </a:solidFill>
                <a:latin typeface="Chivo" panose="00000500000000000000" pitchFamily="2" charset="0"/>
              </a:rPr>
              <a:t>Después </a:t>
            </a:r>
            <a:r>
              <a:rPr lang="es-ES" dirty="0">
                <a:solidFill>
                  <a:srgbClr val="1B50FF"/>
                </a:solidFill>
                <a:latin typeface="Chivo" panose="00000500000000000000" pitchFamily="2" charset="0"/>
              </a:rPr>
              <a:t>de la siguiente presentación, te invitamos a poner a prueba tus conocimientos de forma lúdica.</a:t>
            </a:r>
            <a:endParaRPr lang="fr-FR" dirty="0">
              <a:solidFill>
                <a:srgbClr val="1B50FF"/>
              </a:solidFill>
              <a:latin typeface="Chivo" panose="00000500000000000000" pitchFamily="2" charset="0"/>
            </a:endParaRPr>
          </a:p>
          <a:p>
            <a:endParaRPr lang="fr-BE" dirty="0">
              <a:solidFill>
                <a:srgbClr val="1B50FF"/>
              </a:solidFill>
              <a:latin typeface="Chivo" panose="00000500000000000000" pitchFamily="2" charset="0"/>
            </a:endParaRPr>
          </a:p>
        </p:txBody>
      </p:sp>
      <p:sp>
        <p:nvSpPr>
          <p:cNvPr id="8" name="Ellipse 7"/>
          <p:cNvSpPr>
            <a:spLocks noChangeAspect="1"/>
          </p:cNvSpPr>
          <p:nvPr/>
        </p:nvSpPr>
        <p:spPr>
          <a:xfrm>
            <a:off x="361890" y="5618633"/>
            <a:ext cx="1102843" cy="110284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err="1" smtClean="0">
                <a:solidFill>
                  <a:srgbClr val="1B50FF"/>
                </a:solidFill>
                <a:latin typeface="Chivo" panose="00000500000000000000" pitchFamily="2" charset="0"/>
              </a:rPr>
              <a:t>Concepto</a:t>
            </a:r>
            <a:endParaRPr lang="fr-FR" sz="700" b="1" dirty="0">
              <a:solidFill>
                <a:srgbClr val="1B50FF"/>
              </a:solidFill>
              <a:latin typeface="Chivo" panose="00000500000000000000" pitchFamily="2" charset="0"/>
            </a:endParaRPr>
          </a:p>
        </p:txBody>
      </p:sp>
    </p:spTree>
    <p:extLst>
      <p:ext uri="{BB962C8B-B14F-4D97-AF65-F5344CB8AC3E}">
        <p14:creationId xmlns:p14="http://schemas.microsoft.com/office/powerpoint/2010/main" val="291874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DC09696-8782-4BAD-8097-EF151A794B23}" type="slidenum">
              <a:rPr lang="fr-FR" smtClean="0"/>
              <a:t>9</a:t>
            </a:fld>
            <a:endParaRPr lang="fr-FR"/>
          </a:p>
        </p:txBody>
      </p:sp>
      <p:sp>
        <p:nvSpPr>
          <p:cNvPr id="3" name="Rectangle 2"/>
          <p:cNvSpPr/>
          <p:nvPr/>
        </p:nvSpPr>
        <p:spPr>
          <a:xfrm>
            <a:off x="2014400" y="1213784"/>
            <a:ext cx="6858000" cy="3090077"/>
          </a:xfrm>
          <a:prstGeom prst="rect">
            <a:avLst/>
          </a:prstGeom>
        </p:spPr>
        <p:txBody>
          <a:bodyPr wrap="square">
            <a:spAutoFit/>
          </a:bodyPr>
          <a:lstStyle/>
          <a:p>
            <a:pPr algn="just"/>
            <a:r>
              <a:rPr lang="fr-BE" b="1" dirty="0">
                <a:solidFill>
                  <a:srgbClr val="4EFFB0"/>
                </a:solidFill>
                <a:latin typeface="Chivo" panose="00000500000000000000" pitchFamily="2" charset="0"/>
              </a:rPr>
              <a:t>1. </a:t>
            </a:r>
            <a:r>
              <a:rPr lang="es-ES" b="1" dirty="0" smtClean="0">
                <a:solidFill>
                  <a:srgbClr val="4EFFB0"/>
                </a:solidFill>
                <a:latin typeface="Chivo" panose="00000500000000000000" pitchFamily="2" charset="0"/>
              </a:rPr>
              <a:t>Qué </a:t>
            </a:r>
            <a:r>
              <a:rPr lang="es-ES" b="1" dirty="0">
                <a:solidFill>
                  <a:srgbClr val="4EFFB0"/>
                </a:solidFill>
                <a:latin typeface="Chivo" panose="00000500000000000000" pitchFamily="2" charset="0"/>
              </a:rPr>
              <a:t>significa poner a la persona en el centro de la relación</a:t>
            </a:r>
            <a:endParaRPr lang="fr-BE" b="1" dirty="0">
              <a:solidFill>
                <a:srgbClr val="4EFFB0"/>
              </a:solidFill>
              <a:latin typeface="Chivo" panose="00000500000000000000" pitchFamily="2" charset="0"/>
            </a:endParaRPr>
          </a:p>
          <a:p>
            <a:pPr algn="just"/>
            <a:endParaRPr lang="es-ES" sz="1600" dirty="0">
              <a:solidFill>
                <a:srgbClr val="1B50FF"/>
              </a:solidFill>
              <a:latin typeface="Chivo" panose="00000500000000000000" pitchFamily="2" charset="0"/>
            </a:endParaRPr>
          </a:p>
          <a:p>
            <a:pPr marL="285750" lvl="0" indent="-285750" algn="just" fontAlgn="base">
              <a:buFontTx/>
              <a:buChar char="-"/>
            </a:pPr>
            <a:r>
              <a:rPr lang="es-ES" sz="1600" dirty="0" smtClean="0">
                <a:solidFill>
                  <a:srgbClr val="1B50FF"/>
                </a:solidFill>
                <a:latin typeface="Chivo" panose="00000500000000000000" pitchFamily="2" charset="0"/>
              </a:rPr>
              <a:t>Dejar </a:t>
            </a:r>
            <a:r>
              <a:rPr lang="es-ES" sz="1600" dirty="0">
                <a:solidFill>
                  <a:srgbClr val="1B50FF"/>
                </a:solidFill>
                <a:latin typeface="Chivo" panose="00000500000000000000" pitchFamily="2" charset="0"/>
              </a:rPr>
              <a:t>los roles pre-asignados (acompañante o </a:t>
            </a:r>
            <a:r>
              <a:rPr lang="es-ES" sz="1600" dirty="0" smtClean="0">
                <a:solidFill>
                  <a:srgbClr val="1B50FF"/>
                </a:solidFill>
                <a:latin typeface="Chivo" panose="00000500000000000000" pitchFamily="2" charset="0"/>
              </a:rPr>
              <a:t>acompañado)</a:t>
            </a:r>
          </a:p>
          <a:p>
            <a:pPr marL="285750" lvl="0" indent="-285750" algn="just" fontAlgn="base">
              <a:buFontTx/>
              <a:buChar char="-"/>
            </a:pPr>
            <a:endParaRPr lang="es-ES" sz="1600" dirty="0" smtClean="0">
              <a:solidFill>
                <a:srgbClr val="1B50FF"/>
              </a:solidFill>
              <a:latin typeface="Chivo" panose="00000500000000000000" pitchFamily="2" charset="0"/>
            </a:endParaRPr>
          </a:p>
          <a:p>
            <a:pPr marL="285750" lvl="0" indent="-285750" algn="just" fontAlgn="base">
              <a:buFontTx/>
              <a:buChar char="-"/>
            </a:pPr>
            <a:r>
              <a:rPr lang="es-ES" sz="1600" dirty="0" smtClean="0">
                <a:solidFill>
                  <a:srgbClr val="1B50FF"/>
                </a:solidFill>
                <a:latin typeface="Chivo" panose="00000500000000000000" pitchFamily="2" charset="0"/>
              </a:rPr>
              <a:t>Hacer </a:t>
            </a:r>
            <a:r>
              <a:rPr lang="es-ES" sz="1600" dirty="0">
                <a:solidFill>
                  <a:srgbClr val="1B50FF"/>
                </a:solidFill>
                <a:latin typeface="Chivo" panose="00000500000000000000" pitchFamily="2" charset="0"/>
              </a:rPr>
              <a:t>un trabajo de introspección, de mirar hacia </a:t>
            </a:r>
            <a:r>
              <a:rPr lang="es-ES" sz="1600" dirty="0" smtClean="0">
                <a:solidFill>
                  <a:srgbClr val="1B50FF"/>
                </a:solidFill>
                <a:latin typeface="Chivo" panose="00000500000000000000" pitchFamily="2" charset="0"/>
              </a:rPr>
              <a:t>atrás</a:t>
            </a:r>
          </a:p>
          <a:p>
            <a:pPr marL="285750" lvl="0" indent="-285750" algn="just" fontAlgn="base">
              <a:buFontTx/>
              <a:buChar char="-"/>
            </a:pPr>
            <a:endParaRPr lang="fr-FR" sz="1600" dirty="0">
              <a:solidFill>
                <a:srgbClr val="1B50FF"/>
              </a:solidFill>
              <a:latin typeface="Chivo" panose="00000500000000000000" pitchFamily="2" charset="0"/>
            </a:endParaRPr>
          </a:p>
          <a:p>
            <a:pPr marL="285750" lvl="0" indent="-285750" algn="just" fontAlgn="base">
              <a:buFontTx/>
              <a:buChar char="-"/>
            </a:pPr>
            <a:r>
              <a:rPr lang="es-ES" sz="1600" dirty="0" smtClean="0">
                <a:solidFill>
                  <a:srgbClr val="1B50FF"/>
                </a:solidFill>
                <a:latin typeface="Chivo" panose="00000500000000000000" pitchFamily="2" charset="0"/>
              </a:rPr>
              <a:t>Dar </a:t>
            </a:r>
            <a:r>
              <a:rPr lang="es-ES" sz="1600" dirty="0">
                <a:solidFill>
                  <a:srgbClr val="1B50FF"/>
                </a:solidFill>
                <a:latin typeface="Chivo" panose="00000500000000000000" pitchFamily="2" charset="0"/>
              </a:rPr>
              <a:t>a la persona los medios para realizar este trabajo por sí misma.</a:t>
            </a:r>
            <a:endParaRPr lang="fr-FR" sz="1600" dirty="0">
              <a:solidFill>
                <a:srgbClr val="1B50FF"/>
              </a:solidFill>
              <a:latin typeface="Chivo" panose="00000500000000000000" pitchFamily="2" charset="0"/>
            </a:endParaRPr>
          </a:p>
          <a:p>
            <a:endParaRPr lang="fr-FR" sz="1600" dirty="0">
              <a:solidFill>
                <a:srgbClr val="1B50FF"/>
              </a:solidFill>
              <a:latin typeface="Chivo" panose="00000500000000000000" pitchFamily="2" charset="0"/>
            </a:endParaRPr>
          </a:p>
          <a:p>
            <a:pPr marL="285750" indent="-285750">
              <a:buFontTx/>
              <a:buChar char="-"/>
            </a:pPr>
            <a:endParaRPr lang="fr-FR" sz="1600" dirty="0">
              <a:solidFill>
                <a:srgbClr val="1B50FF"/>
              </a:solidFill>
              <a:latin typeface="Chivo" panose="00000500000000000000" pitchFamily="2" charset="0"/>
            </a:endParaRPr>
          </a:p>
          <a:p>
            <a:endParaRPr lang="fr-BE" sz="1600" dirty="0">
              <a:solidFill>
                <a:srgbClr val="1B50FF"/>
              </a:solidFill>
              <a:latin typeface="Chivo" panose="00000500000000000000" pitchFamily="2" charset="0"/>
            </a:endParaRPr>
          </a:p>
          <a:p>
            <a:pPr>
              <a:lnSpc>
                <a:spcPct val="105000"/>
              </a:lnSpc>
              <a:spcAft>
                <a:spcPts val="0"/>
              </a:spcAft>
            </a:pPr>
            <a:r>
              <a:rPr lang="fr-FR" sz="1600" dirty="0">
                <a:solidFill>
                  <a:srgbClr val="1B50FF"/>
                </a:solidFill>
                <a:latin typeface="Chivo" panose="00000500000000000000" pitchFamily="2" charset="0"/>
                <a:ea typeface="Arial Unicode MS"/>
              </a:rPr>
              <a:t> </a:t>
            </a:r>
            <a:r>
              <a:rPr lang="fr-BE" sz="1600" dirty="0">
                <a:solidFill>
                  <a:srgbClr val="1B50FF"/>
                </a:solidFill>
                <a:latin typeface="Chivo" panose="00000500000000000000" pitchFamily="2" charset="0"/>
                <a:ea typeface="Arial Unicode MS"/>
              </a:rPr>
              <a:t> </a:t>
            </a:r>
          </a:p>
        </p:txBody>
      </p:sp>
      <p:sp>
        <p:nvSpPr>
          <p:cNvPr id="6" name="Ellipse 5"/>
          <p:cNvSpPr>
            <a:spLocks noChangeAspect="1"/>
          </p:cNvSpPr>
          <p:nvPr/>
        </p:nvSpPr>
        <p:spPr>
          <a:xfrm>
            <a:off x="361890" y="5618633"/>
            <a:ext cx="1102843" cy="110284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err="1" smtClean="0">
                <a:solidFill>
                  <a:srgbClr val="1B50FF"/>
                </a:solidFill>
                <a:latin typeface="Chivo" panose="00000500000000000000" pitchFamily="2" charset="0"/>
              </a:rPr>
              <a:t>Concepto</a:t>
            </a:r>
            <a:endParaRPr lang="fr-FR" sz="700" b="1" dirty="0">
              <a:solidFill>
                <a:srgbClr val="1B50FF"/>
              </a:solidFill>
              <a:latin typeface="Chivo" panose="00000500000000000000" pitchFamily="2" charset="0"/>
            </a:endParaRPr>
          </a:p>
        </p:txBody>
      </p:sp>
    </p:spTree>
    <p:extLst>
      <p:ext uri="{BB962C8B-B14F-4D97-AF65-F5344CB8AC3E}">
        <p14:creationId xmlns:p14="http://schemas.microsoft.com/office/powerpoint/2010/main" val="154722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2567</TotalTime>
  <Words>2119</Words>
  <Application>Microsoft Office PowerPoint</Application>
  <PresentationFormat>Affichage à l'écran (4:3)</PresentationFormat>
  <Paragraphs>200</Paragraphs>
  <Slides>22</Slides>
  <Notes>0</Notes>
  <HiddenSlides>0</HiddenSlides>
  <MMClips>2</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Arial</vt:lpstr>
      <vt:lpstr>Arial Unicode MS</vt:lpstr>
      <vt:lpstr>Calibri</vt:lpstr>
      <vt:lpstr>Calibri Light</vt:lpstr>
      <vt:lpstr>Chivo</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Ducourneau Chloe</dc:creator>
  <cp:lastModifiedBy>Ducourneau Chloe</cp:lastModifiedBy>
  <cp:revision>108</cp:revision>
  <dcterms:created xsi:type="dcterms:W3CDTF">2021-01-20T11:37:02Z</dcterms:created>
  <dcterms:modified xsi:type="dcterms:W3CDTF">2021-10-06T14:31:14Z</dcterms:modified>
</cp:coreProperties>
</file>